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2" r:id="rId5"/>
    <p:sldId id="263" r:id="rId6"/>
    <p:sldId id="259" r:id="rId7"/>
    <p:sldId id="261" r:id="rId8"/>
    <p:sldId id="265" r:id="rId9"/>
    <p:sldId id="264" r:id="rId10"/>
    <p:sldId id="266" r:id="rId11"/>
    <p:sldId id="269" r:id="rId12"/>
    <p:sldId id="267" r:id="rId13"/>
    <p:sldId id="270" r:id="rId14"/>
    <p:sldId id="271" r:id="rId15"/>
    <p:sldId id="272" r:id="rId16"/>
    <p:sldId id="273" r:id="rId17"/>
    <p:sldId id="282" r:id="rId18"/>
    <p:sldId id="283" r:id="rId19"/>
    <p:sldId id="284" r:id="rId20"/>
    <p:sldId id="281" r:id="rId21"/>
    <p:sldId id="288" r:id="rId22"/>
    <p:sldId id="287" r:id="rId23"/>
    <p:sldId id="275" r:id="rId24"/>
    <p:sldId id="277" r:id="rId25"/>
    <p:sldId id="278" r:id="rId26"/>
    <p:sldId id="280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0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spPr>
            <a:solidFill>
              <a:srgbClr val="02AEF0"/>
            </a:solidFill>
            <a:effectLst>
              <a:glow rad="228600">
                <a:srgbClr val="F79646">
                  <a:satMod val="175000"/>
                  <a:alpha val="40000"/>
                </a:srgbClr>
              </a:glo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effectLst>
                <a:glow rad="228600">
                  <a:srgbClr val="F79646">
                    <a:satMod val="175000"/>
                    <a:alpha val="40000"/>
                  </a:srgbClr>
                </a:glow>
              </a:effectLst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effectLst>
                <a:glow rad="228600">
                  <a:srgbClr val="F79646">
                    <a:satMod val="175000"/>
                    <a:alpha val="40000"/>
                  </a:srgbClr>
                </a:glow>
              </a:effectLst>
            </c:spPr>
          </c:dPt>
          <c:cat>
            <c:strRef>
              <c:f>Sheet1!$A$1:$A$3</c:f>
              <c:strCache>
                <c:ptCount val="3"/>
                <c:pt idx="0">
                  <c:v>tested</c:v>
                </c:pt>
                <c:pt idx="1">
                  <c:v>on treatment</c:v>
                </c:pt>
                <c:pt idx="2">
                  <c:v>virally suppressed</c:v>
                </c:pt>
              </c:strCache>
            </c:strRef>
          </c:cat>
          <c:val>
            <c:numRef>
              <c:f>Sheet1!$B$1:$B$3</c:f>
              <c:numCache>
                <c:formatCode>0%</c:formatCode>
                <c:ptCount val="3"/>
                <c:pt idx="0">
                  <c:v>0.9</c:v>
                </c:pt>
                <c:pt idx="1">
                  <c:v>0.81</c:v>
                </c:pt>
                <c:pt idx="2" formatCode="0.00%">
                  <c:v>0.72900000000000065</c:v>
                </c:pt>
              </c:numCache>
            </c:numRef>
          </c:val>
        </c:ser>
        <c:ser>
          <c:idx val="1"/>
          <c:order val="1"/>
          <c:spPr>
            <a:noFill/>
          </c:spPr>
          <c:invertIfNegative val="0"/>
          <c:cat>
            <c:strRef>
              <c:f>Sheet1!$A$1:$A$3</c:f>
              <c:strCache>
                <c:ptCount val="3"/>
                <c:pt idx="0">
                  <c:v>tested</c:v>
                </c:pt>
                <c:pt idx="1">
                  <c:v>on treatment</c:v>
                </c:pt>
                <c:pt idx="2">
                  <c:v>virally suppressed</c:v>
                </c:pt>
              </c:strCache>
            </c:strRef>
          </c:cat>
          <c:val>
            <c:numRef>
              <c:f>Sheet1!$C$1:$C$3</c:f>
              <c:numCache>
                <c:formatCode>0%</c:formatCode>
                <c:ptCount val="3"/>
                <c:pt idx="0">
                  <c:v>0.1</c:v>
                </c:pt>
                <c:pt idx="1">
                  <c:v>0.19000000000000003</c:v>
                </c:pt>
                <c:pt idx="2" formatCode="0.00%">
                  <c:v>0.27100000000000002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-1809670800"/>
        <c:axId val="-1809663728"/>
      </c:barChart>
      <c:catAx>
        <c:axId val="-180967080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-1809663728"/>
        <c:crosses val="autoZero"/>
        <c:auto val="1"/>
        <c:lblAlgn val="ctr"/>
        <c:lblOffset val="100"/>
        <c:noMultiLvlLbl val="0"/>
      </c:catAx>
      <c:valAx>
        <c:axId val="-18096637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-18096708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8C32F0-3B09-4B0C-8D7C-D7AB7DD4C232}" type="doc">
      <dgm:prSet loTypeId="urn:microsoft.com/office/officeart/2005/8/layout/lProcess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C3ED31-877F-44FE-AE28-089111C63956}">
      <dgm:prSet phldrT="[Текст]" custT="1"/>
      <dgm:spPr/>
      <dgm:t>
        <a:bodyPr/>
        <a:lstStyle/>
        <a:p>
          <a:r>
            <a:rPr lang="ru-RU" sz="1800" b="1" u="sng" dirty="0">
              <a:latin typeface="Times New Roman" panose="02020603050405020304" pitchFamily="18" charset="0"/>
              <a:cs typeface="Times New Roman" panose="02020603050405020304" pitchFamily="18" charset="0"/>
            </a:rPr>
            <a:t>Пути инфицирования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1800" dirty="0"/>
        </a:p>
      </dgm:t>
    </dgm:pt>
    <dgm:pt modelId="{44F92F3F-FCB2-4758-AC95-E5FE10FCF09F}" type="parTrans" cxnId="{02BCDF79-3844-4222-A1DF-C412B78A463C}">
      <dgm:prSet/>
      <dgm:spPr/>
      <dgm:t>
        <a:bodyPr/>
        <a:lstStyle/>
        <a:p>
          <a:endParaRPr lang="ru-RU" sz="2000"/>
        </a:p>
      </dgm:t>
    </dgm:pt>
    <dgm:pt modelId="{246846BE-F5C6-4878-A065-6E8C213068B3}" type="sibTrans" cxnId="{02BCDF79-3844-4222-A1DF-C412B78A463C}">
      <dgm:prSet/>
      <dgm:spPr/>
      <dgm:t>
        <a:bodyPr/>
        <a:lstStyle/>
        <a:p>
          <a:endParaRPr lang="ru-RU" sz="2000"/>
        </a:p>
      </dgm:t>
    </dgm:pt>
    <dgm:pt modelId="{4E1CA673-DD76-42CD-B167-66C496E69535}">
      <dgm:prSet phldrT="[Текст]" custT="1"/>
      <dgm:spPr/>
      <dgm:t>
        <a:bodyPr/>
        <a:lstStyle/>
        <a:p>
          <a:endParaRPr lang="ru-RU" sz="1800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E46156-70B7-459B-93EF-AEBAC0CB5564}" type="parTrans" cxnId="{FDAA8827-CC6F-40D8-9DC8-BAA5528446BA}">
      <dgm:prSet/>
      <dgm:spPr/>
      <dgm:t>
        <a:bodyPr/>
        <a:lstStyle/>
        <a:p>
          <a:endParaRPr lang="ru-RU" sz="2000"/>
        </a:p>
      </dgm:t>
    </dgm:pt>
    <dgm:pt modelId="{92A9E1F4-D6B9-4241-8B1B-50BFE099F183}" type="sibTrans" cxnId="{FDAA8827-CC6F-40D8-9DC8-BAA5528446BA}">
      <dgm:prSet/>
      <dgm:spPr/>
      <dgm:t>
        <a:bodyPr/>
        <a:lstStyle/>
        <a:p>
          <a:endParaRPr lang="ru-RU" sz="2000"/>
        </a:p>
      </dgm:t>
    </dgm:pt>
    <dgm:pt modelId="{F8965890-57A1-4935-8B72-56341455D1D5}">
      <dgm:prSet phldrT="[Текст]" custT="1"/>
      <dgm:spPr/>
      <dgm:t>
        <a:bodyPr/>
        <a:lstStyle/>
        <a:p>
          <a:endParaRPr lang="ru-RU" sz="1800" b="1" u="sng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b="1" u="sng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b="1" u="sng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b="1" u="sng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b="1" u="sng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b="1" u="sng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2000" b="1" u="sng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b="1" u="none" dirty="0" smtClean="0">
              <a:solidFill>
                <a:srgbClr val="2E08B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необходимости</a:t>
          </a:r>
        </a:p>
        <a:p>
          <a:r>
            <a:rPr lang="ru-RU" sz="20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*Посещение врача-психотерапевта в центре СПИД</a:t>
          </a:r>
        </a:p>
        <a:p>
          <a:r>
            <a:rPr lang="ru-RU" sz="20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ru-RU" sz="2000" b="1" u="none" dirty="0" smtClean="0">
              <a:solidFill>
                <a:srgbClr val="2E08B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Посещение медицинского психолога в центре СПИД</a:t>
          </a:r>
        </a:p>
        <a:p>
          <a:r>
            <a:rPr lang="ru-RU" sz="20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*Помощь СО НКО</a:t>
          </a:r>
        </a:p>
        <a:p>
          <a:r>
            <a:rPr lang="ru-RU" sz="2400" b="1" u="none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Бесплатно!</a:t>
          </a:r>
          <a:endParaRPr lang="ru-RU" sz="2400" b="1" u="none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4DBA7D-C483-445F-A758-D8C0D672B072}" type="parTrans" cxnId="{7E7DED21-4AE9-474A-966B-5B461EC46D7D}">
      <dgm:prSet/>
      <dgm:spPr/>
      <dgm:t>
        <a:bodyPr/>
        <a:lstStyle/>
        <a:p>
          <a:endParaRPr lang="ru-RU" sz="2000"/>
        </a:p>
      </dgm:t>
    </dgm:pt>
    <dgm:pt modelId="{F8FD240B-4189-4AFB-ABFB-C912441B0C63}" type="sibTrans" cxnId="{7E7DED21-4AE9-474A-966B-5B461EC46D7D}">
      <dgm:prSet/>
      <dgm:spPr/>
      <dgm:t>
        <a:bodyPr/>
        <a:lstStyle/>
        <a:p>
          <a:endParaRPr lang="ru-RU" sz="2000"/>
        </a:p>
      </dgm:t>
    </dgm:pt>
    <dgm:pt modelId="{749BEA28-541E-4826-BF5E-DA2D5C56BE25}">
      <dgm:prSet phldrT="[Текст]" custT="1"/>
      <dgm:spPr/>
      <dgm:t>
        <a:bodyPr/>
        <a:lstStyle/>
        <a:p>
          <a:endParaRPr lang="ru-RU" sz="2000" b="1" u="none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2400" b="1" u="none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2400" b="1" u="none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8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Лечение и обследование лиц, живущих с ВИЧ бесплатно, гарантированно государством!</a:t>
          </a:r>
          <a:endParaRPr lang="ru-RU" sz="2800" b="1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578116-58A5-4145-911A-3C465801AB3B}" type="parTrans" cxnId="{CC3FD5CD-A467-47F5-8F25-F5A06A36B054}">
      <dgm:prSet/>
      <dgm:spPr/>
      <dgm:t>
        <a:bodyPr/>
        <a:lstStyle/>
        <a:p>
          <a:endParaRPr lang="ru-RU" sz="2000"/>
        </a:p>
      </dgm:t>
    </dgm:pt>
    <dgm:pt modelId="{2065D64E-5AB7-477C-9F0B-03E5E8C0E627}" type="sibTrans" cxnId="{CC3FD5CD-A467-47F5-8F25-F5A06A36B054}">
      <dgm:prSet/>
      <dgm:spPr/>
      <dgm:t>
        <a:bodyPr/>
        <a:lstStyle/>
        <a:p>
          <a:endParaRPr lang="ru-RU" sz="2000"/>
        </a:p>
      </dgm:t>
    </dgm:pt>
    <dgm:pt modelId="{1561A285-E0BB-45C5-9406-9439EC17E68B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Наркотический </a:t>
          </a:r>
          <a:r>
            <a: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51,8</a:t>
          </a:r>
          <a:r>
            <a: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 </a:t>
          </a:r>
          <a:endParaRPr lang="ru-RU" sz="2000" b="1" dirty="0">
            <a:solidFill>
              <a:schemeClr val="bg1"/>
            </a:solidFill>
          </a:endParaRPr>
        </a:p>
      </dgm:t>
    </dgm:pt>
    <dgm:pt modelId="{E770D8DE-4A35-41BF-92DD-3FBD718CC2F3}" type="parTrans" cxnId="{7580ABD3-54AB-4CCE-A880-356A1B06CAA7}">
      <dgm:prSet/>
      <dgm:spPr/>
      <dgm:t>
        <a:bodyPr/>
        <a:lstStyle/>
        <a:p>
          <a:endParaRPr lang="ru-RU" sz="2000"/>
        </a:p>
      </dgm:t>
    </dgm:pt>
    <dgm:pt modelId="{AA576677-B51D-433F-8743-0C2630D66C46}" type="sibTrans" cxnId="{7580ABD3-54AB-4CCE-A880-356A1B06CAA7}">
      <dgm:prSet/>
      <dgm:spPr/>
      <dgm:t>
        <a:bodyPr/>
        <a:lstStyle/>
        <a:p>
          <a:endParaRPr lang="ru-RU" sz="2000"/>
        </a:p>
      </dgm:t>
    </dgm:pt>
    <dgm:pt modelId="{77035D70-E088-427A-89F1-78730DDF4898}">
      <dgm:prSet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Обратиться в поликлинику по месту жительства к врачу-инфекционисту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24F6AF-B533-4933-8122-778FEE96DDC1}" type="parTrans" cxnId="{5BCC40B4-5BD0-4164-9798-C0C82ECC613B}">
      <dgm:prSet/>
      <dgm:spPr/>
      <dgm:t>
        <a:bodyPr/>
        <a:lstStyle/>
        <a:p>
          <a:endParaRPr lang="ru-RU" sz="2000"/>
        </a:p>
      </dgm:t>
    </dgm:pt>
    <dgm:pt modelId="{D6987833-CA44-4AA4-95B2-F8F823CA542F}" type="sibTrans" cxnId="{5BCC40B4-5BD0-4164-9798-C0C82ECC613B}">
      <dgm:prSet/>
      <dgm:spPr/>
      <dgm:t>
        <a:bodyPr/>
        <a:lstStyle/>
        <a:p>
          <a:endParaRPr lang="ru-RU" sz="2000"/>
        </a:p>
      </dgm:t>
    </dgm:pt>
    <dgm:pt modelId="{0CC34219-05CE-45AD-8314-EF400CFDE748}">
      <dgm:prSet custT="1"/>
      <dgm:spPr>
        <a:solidFill>
          <a:srgbClr val="FFC000"/>
        </a:solidFill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Встать на учет и начать принимать АРВТ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33A30F-4354-48E6-8A12-1B3208EF5668}" type="parTrans" cxnId="{8C743106-D767-44EE-A153-BE01F151D09B}">
      <dgm:prSet/>
      <dgm:spPr/>
      <dgm:t>
        <a:bodyPr/>
        <a:lstStyle/>
        <a:p>
          <a:endParaRPr lang="ru-RU" sz="2000"/>
        </a:p>
      </dgm:t>
    </dgm:pt>
    <dgm:pt modelId="{0264F096-8B23-48AD-89D7-EBB86914529C}" type="sibTrans" cxnId="{8C743106-D767-44EE-A153-BE01F151D09B}">
      <dgm:prSet/>
      <dgm:spPr/>
      <dgm:t>
        <a:bodyPr/>
        <a:lstStyle/>
        <a:p>
          <a:endParaRPr lang="ru-RU" sz="2000"/>
        </a:p>
      </dgm:t>
    </dgm:pt>
    <dgm:pt modelId="{BC3AEC13-80CF-4F63-80D2-DB041D2B4633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Половой 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48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RU" sz="2800" b="1" dirty="0"/>
        </a:p>
      </dgm:t>
    </dgm:pt>
    <dgm:pt modelId="{DD8BE3B0-4F4B-40C1-999B-E0F7F2C6BD7B}" type="parTrans" cxnId="{06FA3540-B5C8-43E7-90B7-FD243261835B}">
      <dgm:prSet/>
      <dgm:spPr/>
      <dgm:t>
        <a:bodyPr/>
        <a:lstStyle/>
        <a:p>
          <a:endParaRPr lang="ru-RU"/>
        </a:p>
      </dgm:t>
    </dgm:pt>
    <dgm:pt modelId="{67FF460C-885E-4473-89A8-2BFB58E07116}" type="sibTrans" cxnId="{06FA3540-B5C8-43E7-90B7-FD243261835B}">
      <dgm:prSet/>
      <dgm:spPr/>
      <dgm:t>
        <a:bodyPr/>
        <a:lstStyle/>
        <a:p>
          <a:endParaRPr lang="ru-RU"/>
        </a:p>
      </dgm:t>
    </dgm:pt>
    <dgm:pt modelId="{F47C1059-81A7-420E-A40B-6F552AD3509E}" type="pres">
      <dgm:prSet presAssocID="{8B8C32F0-3B09-4B0C-8D7C-D7AB7DD4C23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6CDE97-E6AA-4BDB-BD8A-53C8A46DDCFC}" type="pres">
      <dgm:prSet presAssocID="{A2C3ED31-877F-44FE-AE28-089111C63956}" presName="compNode" presStyleCnt="0"/>
      <dgm:spPr/>
    </dgm:pt>
    <dgm:pt modelId="{740A27D9-E0AD-489B-B2D3-D10EF29ABA13}" type="pres">
      <dgm:prSet presAssocID="{A2C3ED31-877F-44FE-AE28-089111C63956}" presName="aNode" presStyleLbl="bgShp" presStyleIdx="0" presStyleCnt="4"/>
      <dgm:spPr/>
      <dgm:t>
        <a:bodyPr/>
        <a:lstStyle/>
        <a:p>
          <a:endParaRPr lang="ru-RU"/>
        </a:p>
      </dgm:t>
    </dgm:pt>
    <dgm:pt modelId="{C26D0604-5880-48F4-A4E2-CDA4C1ED0209}" type="pres">
      <dgm:prSet presAssocID="{A2C3ED31-877F-44FE-AE28-089111C63956}" presName="textNode" presStyleLbl="bgShp" presStyleIdx="0" presStyleCnt="4"/>
      <dgm:spPr/>
      <dgm:t>
        <a:bodyPr/>
        <a:lstStyle/>
        <a:p>
          <a:endParaRPr lang="ru-RU"/>
        </a:p>
      </dgm:t>
    </dgm:pt>
    <dgm:pt modelId="{9457848D-4021-4F00-9441-94EC8FFE21C6}" type="pres">
      <dgm:prSet presAssocID="{A2C3ED31-877F-44FE-AE28-089111C63956}" presName="compChildNode" presStyleCnt="0"/>
      <dgm:spPr/>
    </dgm:pt>
    <dgm:pt modelId="{5C8B4BEF-14F9-4CE2-B815-CD8E31497ABF}" type="pres">
      <dgm:prSet presAssocID="{A2C3ED31-877F-44FE-AE28-089111C63956}" presName="theInnerList" presStyleCnt="0"/>
      <dgm:spPr/>
    </dgm:pt>
    <dgm:pt modelId="{C1865571-2256-49F7-AC42-6C6417C6ECC7}" type="pres">
      <dgm:prSet presAssocID="{1561A285-E0BB-45C5-9406-9439EC17E68B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5EBC8-3150-4FB7-ADC2-E08D1CCA9F1A}" type="pres">
      <dgm:prSet presAssocID="{1561A285-E0BB-45C5-9406-9439EC17E68B}" presName="aSpace2" presStyleCnt="0"/>
      <dgm:spPr/>
    </dgm:pt>
    <dgm:pt modelId="{085DAA68-ADCB-4ACC-888C-2739520882DA}" type="pres">
      <dgm:prSet presAssocID="{BC3AEC13-80CF-4F63-80D2-DB041D2B4633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963B7-B3E4-476F-BDF0-826330F10B0E}" type="pres">
      <dgm:prSet presAssocID="{A2C3ED31-877F-44FE-AE28-089111C63956}" presName="aSpace" presStyleCnt="0"/>
      <dgm:spPr/>
    </dgm:pt>
    <dgm:pt modelId="{6DD7C204-1173-4015-A4E7-A378DFE64F8E}" type="pres">
      <dgm:prSet presAssocID="{4E1CA673-DD76-42CD-B167-66C496E69535}" presName="compNode" presStyleCnt="0"/>
      <dgm:spPr/>
    </dgm:pt>
    <dgm:pt modelId="{CC289519-5114-494D-ACD7-45781E8EB5BE}" type="pres">
      <dgm:prSet presAssocID="{4E1CA673-DD76-42CD-B167-66C496E69535}" presName="aNode" presStyleLbl="bgShp" presStyleIdx="1" presStyleCnt="4"/>
      <dgm:spPr/>
      <dgm:t>
        <a:bodyPr/>
        <a:lstStyle/>
        <a:p>
          <a:endParaRPr lang="ru-RU"/>
        </a:p>
      </dgm:t>
    </dgm:pt>
    <dgm:pt modelId="{8C235443-8519-41BD-B7FA-742E222AFBDA}" type="pres">
      <dgm:prSet presAssocID="{4E1CA673-DD76-42CD-B167-66C496E69535}" presName="textNode" presStyleLbl="bgShp" presStyleIdx="1" presStyleCnt="4"/>
      <dgm:spPr/>
      <dgm:t>
        <a:bodyPr/>
        <a:lstStyle/>
        <a:p>
          <a:endParaRPr lang="ru-RU"/>
        </a:p>
      </dgm:t>
    </dgm:pt>
    <dgm:pt modelId="{7D3B8327-C6CC-41AA-B6A2-B71FA4FB84E5}" type="pres">
      <dgm:prSet presAssocID="{4E1CA673-DD76-42CD-B167-66C496E69535}" presName="compChildNode" presStyleCnt="0"/>
      <dgm:spPr/>
    </dgm:pt>
    <dgm:pt modelId="{8BF9407B-F75C-4C5D-934F-57ABEA607F0C}" type="pres">
      <dgm:prSet presAssocID="{4E1CA673-DD76-42CD-B167-66C496E69535}" presName="theInnerList" presStyleCnt="0"/>
      <dgm:spPr/>
    </dgm:pt>
    <dgm:pt modelId="{C6406D53-D50F-4E35-A586-D7B184975A6E}" type="pres">
      <dgm:prSet presAssocID="{4E1CA673-DD76-42CD-B167-66C496E69535}" presName="aSpace" presStyleCnt="0"/>
      <dgm:spPr/>
    </dgm:pt>
    <dgm:pt modelId="{4C2874ED-15C9-4D08-B106-6C459FDC2A9E}" type="pres">
      <dgm:prSet presAssocID="{F8965890-57A1-4935-8B72-56341455D1D5}" presName="compNode" presStyleCnt="0"/>
      <dgm:spPr/>
    </dgm:pt>
    <dgm:pt modelId="{6BC003CB-A064-4874-9BD4-E0D5CBA153F9}" type="pres">
      <dgm:prSet presAssocID="{F8965890-57A1-4935-8B72-56341455D1D5}" presName="aNode" presStyleLbl="bgShp" presStyleIdx="2" presStyleCnt="4" custLinFactNeighborX="1099" custLinFactNeighborY="-1734"/>
      <dgm:spPr/>
      <dgm:t>
        <a:bodyPr/>
        <a:lstStyle/>
        <a:p>
          <a:endParaRPr lang="ru-RU"/>
        </a:p>
      </dgm:t>
    </dgm:pt>
    <dgm:pt modelId="{E3BD39C4-3573-4417-B1DF-51B274A0A135}" type="pres">
      <dgm:prSet presAssocID="{F8965890-57A1-4935-8B72-56341455D1D5}" presName="textNode" presStyleLbl="bgShp" presStyleIdx="2" presStyleCnt="4"/>
      <dgm:spPr/>
      <dgm:t>
        <a:bodyPr/>
        <a:lstStyle/>
        <a:p>
          <a:endParaRPr lang="ru-RU"/>
        </a:p>
      </dgm:t>
    </dgm:pt>
    <dgm:pt modelId="{1C7C5824-6337-49CD-9983-C856D7DC4602}" type="pres">
      <dgm:prSet presAssocID="{F8965890-57A1-4935-8B72-56341455D1D5}" presName="compChildNode" presStyleCnt="0"/>
      <dgm:spPr/>
    </dgm:pt>
    <dgm:pt modelId="{40652364-AA6D-4D33-904F-20D5C61FF3C6}" type="pres">
      <dgm:prSet presAssocID="{F8965890-57A1-4935-8B72-56341455D1D5}" presName="theInnerList" presStyleCnt="0"/>
      <dgm:spPr/>
    </dgm:pt>
    <dgm:pt modelId="{5367A97C-0E89-491D-9DAA-BCD5630696EA}" type="pres">
      <dgm:prSet presAssocID="{F8965890-57A1-4935-8B72-56341455D1D5}" presName="aSpace" presStyleCnt="0"/>
      <dgm:spPr/>
    </dgm:pt>
    <dgm:pt modelId="{FC288706-7564-4E5C-A847-DB0A2F2188B3}" type="pres">
      <dgm:prSet presAssocID="{749BEA28-541E-4826-BF5E-DA2D5C56BE25}" presName="compNode" presStyleCnt="0"/>
      <dgm:spPr/>
    </dgm:pt>
    <dgm:pt modelId="{947B6E77-3B7D-40B6-8BC2-76B3B9B2999F}" type="pres">
      <dgm:prSet presAssocID="{749BEA28-541E-4826-BF5E-DA2D5C56BE25}" presName="aNode" presStyleLbl="bgShp" presStyleIdx="3" presStyleCnt="4" custLinFactNeighborX="480" custLinFactNeighborY="1250"/>
      <dgm:spPr/>
      <dgm:t>
        <a:bodyPr/>
        <a:lstStyle/>
        <a:p>
          <a:endParaRPr lang="ru-RU"/>
        </a:p>
      </dgm:t>
    </dgm:pt>
    <dgm:pt modelId="{92884B17-347B-41E4-8E79-CB1CA8AEA18F}" type="pres">
      <dgm:prSet presAssocID="{749BEA28-541E-4826-BF5E-DA2D5C56BE25}" presName="textNode" presStyleLbl="bgShp" presStyleIdx="3" presStyleCnt="4"/>
      <dgm:spPr/>
      <dgm:t>
        <a:bodyPr/>
        <a:lstStyle/>
        <a:p>
          <a:endParaRPr lang="ru-RU"/>
        </a:p>
      </dgm:t>
    </dgm:pt>
    <dgm:pt modelId="{0966C26F-B721-48F3-B4F4-B5E1C03D2E14}" type="pres">
      <dgm:prSet presAssocID="{749BEA28-541E-4826-BF5E-DA2D5C56BE25}" presName="compChildNode" presStyleCnt="0"/>
      <dgm:spPr/>
    </dgm:pt>
    <dgm:pt modelId="{21D32931-95CB-4E2D-A90D-AE9CAC8A6DA2}" type="pres">
      <dgm:prSet presAssocID="{749BEA28-541E-4826-BF5E-DA2D5C56BE25}" presName="theInnerList" presStyleCnt="0"/>
      <dgm:spPr/>
    </dgm:pt>
    <dgm:pt modelId="{3FCFE3FA-9304-497B-AA7E-BE06ACA28E3F}" type="pres">
      <dgm:prSet presAssocID="{77035D70-E088-427A-89F1-78730DDF4898}" presName="childNode" presStyleLbl="node1" presStyleIdx="2" presStyleCnt="4" custScaleY="2000000" custLinFactX="-100000" custLinFactY="-1008568" custLinFactNeighborX="-171657" custLinFactNeighborY="-1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4B7C3-1963-4979-A3D2-4C26DEAE8398}" type="pres">
      <dgm:prSet presAssocID="{77035D70-E088-427A-89F1-78730DDF4898}" presName="aSpace2" presStyleCnt="0"/>
      <dgm:spPr/>
    </dgm:pt>
    <dgm:pt modelId="{C4AB2524-6811-4FD8-9F82-9D6A1B4D1E95}" type="pres">
      <dgm:prSet presAssocID="{0CC34219-05CE-45AD-8314-EF400CFDE748}" presName="childNode" presStyleLbl="node1" presStyleIdx="3" presStyleCnt="4" custScaleY="1375707" custLinFactX="-100000" custLinFactY="-554208" custLinFactNeighborX="-171657" custLinFactNeighborY="-6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743106-D767-44EE-A153-BE01F151D09B}" srcId="{749BEA28-541E-4826-BF5E-DA2D5C56BE25}" destId="{0CC34219-05CE-45AD-8314-EF400CFDE748}" srcOrd="1" destOrd="0" parTransId="{0C33A30F-4354-48E6-8A12-1B3208EF5668}" sibTransId="{0264F096-8B23-48AD-89D7-EBB86914529C}"/>
    <dgm:cxn modelId="{C27C0D6A-26BD-4AD2-95E1-40CC39DB2922}" type="presOf" srcId="{77035D70-E088-427A-89F1-78730DDF4898}" destId="{3FCFE3FA-9304-497B-AA7E-BE06ACA28E3F}" srcOrd="0" destOrd="0" presId="urn:microsoft.com/office/officeart/2005/8/layout/lProcess2"/>
    <dgm:cxn modelId="{CC3FD5CD-A467-47F5-8F25-F5A06A36B054}" srcId="{8B8C32F0-3B09-4B0C-8D7C-D7AB7DD4C232}" destId="{749BEA28-541E-4826-BF5E-DA2D5C56BE25}" srcOrd="3" destOrd="0" parTransId="{9A578116-58A5-4145-911A-3C465801AB3B}" sibTransId="{2065D64E-5AB7-477C-9F0B-03E5E8C0E627}"/>
    <dgm:cxn modelId="{7E7DED21-4AE9-474A-966B-5B461EC46D7D}" srcId="{8B8C32F0-3B09-4B0C-8D7C-D7AB7DD4C232}" destId="{F8965890-57A1-4935-8B72-56341455D1D5}" srcOrd="2" destOrd="0" parTransId="{424DBA7D-C483-445F-A758-D8C0D672B072}" sibTransId="{F8FD240B-4189-4AFB-ABFB-C912441B0C63}"/>
    <dgm:cxn modelId="{33758EBB-6529-4427-84A3-1DA043B5C924}" type="presOf" srcId="{A2C3ED31-877F-44FE-AE28-089111C63956}" destId="{740A27D9-E0AD-489B-B2D3-D10EF29ABA13}" srcOrd="0" destOrd="0" presId="urn:microsoft.com/office/officeart/2005/8/layout/lProcess2"/>
    <dgm:cxn modelId="{5BCC40B4-5BD0-4164-9798-C0C82ECC613B}" srcId="{749BEA28-541E-4826-BF5E-DA2D5C56BE25}" destId="{77035D70-E088-427A-89F1-78730DDF4898}" srcOrd="0" destOrd="0" parTransId="{B724F6AF-B533-4933-8122-778FEE96DDC1}" sibTransId="{D6987833-CA44-4AA4-95B2-F8F823CA542F}"/>
    <dgm:cxn modelId="{0CFD26C7-2A5B-4DF8-8E61-BC460866023E}" type="presOf" srcId="{1561A285-E0BB-45C5-9406-9439EC17E68B}" destId="{C1865571-2256-49F7-AC42-6C6417C6ECC7}" srcOrd="0" destOrd="0" presId="urn:microsoft.com/office/officeart/2005/8/layout/lProcess2"/>
    <dgm:cxn modelId="{675A2736-2050-4E63-8129-C9CA3CCE7CE2}" type="presOf" srcId="{4E1CA673-DD76-42CD-B167-66C496E69535}" destId="{CC289519-5114-494D-ACD7-45781E8EB5BE}" srcOrd="0" destOrd="0" presId="urn:microsoft.com/office/officeart/2005/8/layout/lProcess2"/>
    <dgm:cxn modelId="{02BCDF79-3844-4222-A1DF-C412B78A463C}" srcId="{8B8C32F0-3B09-4B0C-8D7C-D7AB7DD4C232}" destId="{A2C3ED31-877F-44FE-AE28-089111C63956}" srcOrd="0" destOrd="0" parTransId="{44F92F3F-FCB2-4758-AC95-E5FE10FCF09F}" sibTransId="{246846BE-F5C6-4878-A065-6E8C213068B3}"/>
    <dgm:cxn modelId="{D6FA8069-55CE-4F80-9736-10CB23645FE0}" type="presOf" srcId="{F8965890-57A1-4935-8B72-56341455D1D5}" destId="{E3BD39C4-3573-4417-B1DF-51B274A0A135}" srcOrd="1" destOrd="0" presId="urn:microsoft.com/office/officeart/2005/8/layout/lProcess2"/>
    <dgm:cxn modelId="{06FA3540-B5C8-43E7-90B7-FD243261835B}" srcId="{A2C3ED31-877F-44FE-AE28-089111C63956}" destId="{BC3AEC13-80CF-4F63-80D2-DB041D2B4633}" srcOrd="1" destOrd="0" parTransId="{DD8BE3B0-4F4B-40C1-999B-E0F7F2C6BD7B}" sibTransId="{67FF460C-885E-4473-89A8-2BFB58E07116}"/>
    <dgm:cxn modelId="{7580ABD3-54AB-4CCE-A880-356A1B06CAA7}" srcId="{A2C3ED31-877F-44FE-AE28-089111C63956}" destId="{1561A285-E0BB-45C5-9406-9439EC17E68B}" srcOrd="0" destOrd="0" parTransId="{E770D8DE-4A35-41BF-92DD-3FBD718CC2F3}" sibTransId="{AA576677-B51D-433F-8743-0C2630D66C46}"/>
    <dgm:cxn modelId="{ADA4FDD8-EA09-459F-8959-231A1061BF1E}" type="presOf" srcId="{4E1CA673-DD76-42CD-B167-66C496E69535}" destId="{8C235443-8519-41BD-B7FA-742E222AFBDA}" srcOrd="1" destOrd="0" presId="urn:microsoft.com/office/officeart/2005/8/layout/lProcess2"/>
    <dgm:cxn modelId="{3C397444-5D31-4664-A153-53CBAA59C3A3}" type="presOf" srcId="{BC3AEC13-80CF-4F63-80D2-DB041D2B4633}" destId="{085DAA68-ADCB-4ACC-888C-2739520882DA}" srcOrd="0" destOrd="0" presId="urn:microsoft.com/office/officeart/2005/8/layout/lProcess2"/>
    <dgm:cxn modelId="{FDAA8827-CC6F-40D8-9DC8-BAA5528446BA}" srcId="{8B8C32F0-3B09-4B0C-8D7C-D7AB7DD4C232}" destId="{4E1CA673-DD76-42CD-B167-66C496E69535}" srcOrd="1" destOrd="0" parTransId="{13E46156-70B7-459B-93EF-AEBAC0CB5564}" sibTransId="{92A9E1F4-D6B9-4241-8B1B-50BFE099F183}"/>
    <dgm:cxn modelId="{F542A589-DF7D-4B82-81AD-0D36C5090179}" type="presOf" srcId="{749BEA28-541E-4826-BF5E-DA2D5C56BE25}" destId="{947B6E77-3B7D-40B6-8BC2-76B3B9B2999F}" srcOrd="0" destOrd="0" presId="urn:microsoft.com/office/officeart/2005/8/layout/lProcess2"/>
    <dgm:cxn modelId="{5A6C07FA-DE07-4CFA-A346-723101A632F4}" type="presOf" srcId="{8B8C32F0-3B09-4B0C-8D7C-D7AB7DD4C232}" destId="{F47C1059-81A7-420E-A40B-6F552AD3509E}" srcOrd="0" destOrd="0" presId="urn:microsoft.com/office/officeart/2005/8/layout/lProcess2"/>
    <dgm:cxn modelId="{9B329805-44C6-4007-820D-E18178CB2D5F}" type="presOf" srcId="{F8965890-57A1-4935-8B72-56341455D1D5}" destId="{6BC003CB-A064-4874-9BD4-E0D5CBA153F9}" srcOrd="0" destOrd="0" presId="urn:microsoft.com/office/officeart/2005/8/layout/lProcess2"/>
    <dgm:cxn modelId="{444875B2-A0F0-47FC-B939-6AA98082A590}" type="presOf" srcId="{749BEA28-541E-4826-BF5E-DA2D5C56BE25}" destId="{92884B17-347B-41E4-8E79-CB1CA8AEA18F}" srcOrd="1" destOrd="0" presId="urn:microsoft.com/office/officeart/2005/8/layout/lProcess2"/>
    <dgm:cxn modelId="{B5402EFC-7730-4C09-9A08-1FF2AD5FBFE4}" type="presOf" srcId="{0CC34219-05CE-45AD-8314-EF400CFDE748}" destId="{C4AB2524-6811-4FD8-9F82-9D6A1B4D1E95}" srcOrd="0" destOrd="0" presId="urn:microsoft.com/office/officeart/2005/8/layout/lProcess2"/>
    <dgm:cxn modelId="{1106EDA3-A1FE-4AB4-9A42-871C8C147C83}" type="presOf" srcId="{A2C3ED31-877F-44FE-AE28-089111C63956}" destId="{C26D0604-5880-48F4-A4E2-CDA4C1ED0209}" srcOrd="1" destOrd="0" presId="urn:microsoft.com/office/officeart/2005/8/layout/lProcess2"/>
    <dgm:cxn modelId="{F8C96153-DFA3-45FE-AE73-08E2005BA31C}" type="presParOf" srcId="{F47C1059-81A7-420E-A40B-6F552AD3509E}" destId="{776CDE97-E6AA-4BDB-BD8A-53C8A46DDCFC}" srcOrd="0" destOrd="0" presId="urn:microsoft.com/office/officeart/2005/8/layout/lProcess2"/>
    <dgm:cxn modelId="{FA3CCC48-46D9-40D7-83A2-D0D5AD446D91}" type="presParOf" srcId="{776CDE97-E6AA-4BDB-BD8A-53C8A46DDCFC}" destId="{740A27D9-E0AD-489B-B2D3-D10EF29ABA13}" srcOrd="0" destOrd="0" presId="urn:microsoft.com/office/officeart/2005/8/layout/lProcess2"/>
    <dgm:cxn modelId="{05699727-D186-46D8-A171-97F8D13E7A3C}" type="presParOf" srcId="{776CDE97-E6AA-4BDB-BD8A-53C8A46DDCFC}" destId="{C26D0604-5880-48F4-A4E2-CDA4C1ED0209}" srcOrd="1" destOrd="0" presId="urn:microsoft.com/office/officeart/2005/8/layout/lProcess2"/>
    <dgm:cxn modelId="{16938ED5-29B5-49A8-B181-2B5A4BBBFB40}" type="presParOf" srcId="{776CDE97-E6AA-4BDB-BD8A-53C8A46DDCFC}" destId="{9457848D-4021-4F00-9441-94EC8FFE21C6}" srcOrd="2" destOrd="0" presId="urn:microsoft.com/office/officeart/2005/8/layout/lProcess2"/>
    <dgm:cxn modelId="{70F322A7-7F97-4099-AF83-D18EF09FE187}" type="presParOf" srcId="{9457848D-4021-4F00-9441-94EC8FFE21C6}" destId="{5C8B4BEF-14F9-4CE2-B815-CD8E31497ABF}" srcOrd="0" destOrd="0" presId="urn:microsoft.com/office/officeart/2005/8/layout/lProcess2"/>
    <dgm:cxn modelId="{6FCEB328-736F-407D-8FF8-24CB997AD00C}" type="presParOf" srcId="{5C8B4BEF-14F9-4CE2-B815-CD8E31497ABF}" destId="{C1865571-2256-49F7-AC42-6C6417C6ECC7}" srcOrd="0" destOrd="0" presId="urn:microsoft.com/office/officeart/2005/8/layout/lProcess2"/>
    <dgm:cxn modelId="{5CC5DD8C-BAD4-4881-9D9D-469973AFCC9D}" type="presParOf" srcId="{5C8B4BEF-14F9-4CE2-B815-CD8E31497ABF}" destId="{17A5EBC8-3150-4FB7-ADC2-E08D1CCA9F1A}" srcOrd="1" destOrd="0" presId="urn:microsoft.com/office/officeart/2005/8/layout/lProcess2"/>
    <dgm:cxn modelId="{9D55ACD8-7DD5-4DAA-B544-E0CC31F14819}" type="presParOf" srcId="{5C8B4BEF-14F9-4CE2-B815-CD8E31497ABF}" destId="{085DAA68-ADCB-4ACC-888C-2739520882DA}" srcOrd="2" destOrd="0" presId="urn:microsoft.com/office/officeart/2005/8/layout/lProcess2"/>
    <dgm:cxn modelId="{0234CE65-9935-4759-BFB8-8C0350803A2C}" type="presParOf" srcId="{F47C1059-81A7-420E-A40B-6F552AD3509E}" destId="{AEE963B7-B3E4-476F-BDF0-826330F10B0E}" srcOrd="1" destOrd="0" presId="urn:microsoft.com/office/officeart/2005/8/layout/lProcess2"/>
    <dgm:cxn modelId="{8877418C-66D4-417D-90B7-AE8114D85F35}" type="presParOf" srcId="{F47C1059-81A7-420E-A40B-6F552AD3509E}" destId="{6DD7C204-1173-4015-A4E7-A378DFE64F8E}" srcOrd="2" destOrd="0" presId="urn:microsoft.com/office/officeart/2005/8/layout/lProcess2"/>
    <dgm:cxn modelId="{451E481C-6ADC-4B13-BD58-429D79E1DB34}" type="presParOf" srcId="{6DD7C204-1173-4015-A4E7-A378DFE64F8E}" destId="{CC289519-5114-494D-ACD7-45781E8EB5BE}" srcOrd="0" destOrd="0" presId="urn:microsoft.com/office/officeart/2005/8/layout/lProcess2"/>
    <dgm:cxn modelId="{5046756C-CC27-4A35-A571-0C62AC907462}" type="presParOf" srcId="{6DD7C204-1173-4015-A4E7-A378DFE64F8E}" destId="{8C235443-8519-41BD-B7FA-742E222AFBDA}" srcOrd="1" destOrd="0" presId="urn:microsoft.com/office/officeart/2005/8/layout/lProcess2"/>
    <dgm:cxn modelId="{05CB8ACD-0FC0-4B3C-98E6-D4E3579C5C35}" type="presParOf" srcId="{6DD7C204-1173-4015-A4E7-A378DFE64F8E}" destId="{7D3B8327-C6CC-41AA-B6A2-B71FA4FB84E5}" srcOrd="2" destOrd="0" presId="urn:microsoft.com/office/officeart/2005/8/layout/lProcess2"/>
    <dgm:cxn modelId="{8BC3D104-E2AF-43F7-8D85-94DCC2712377}" type="presParOf" srcId="{7D3B8327-C6CC-41AA-B6A2-B71FA4FB84E5}" destId="{8BF9407B-F75C-4C5D-934F-57ABEA607F0C}" srcOrd="0" destOrd="0" presId="urn:microsoft.com/office/officeart/2005/8/layout/lProcess2"/>
    <dgm:cxn modelId="{5C4A63C9-5334-4A86-9BAD-1D261633BDEF}" type="presParOf" srcId="{F47C1059-81A7-420E-A40B-6F552AD3509E}" destId="{C6406D53-D50F-4E35-A586-D7B184975A6E}" srcOrd="3" destOrd="0" presId="urn:microsoft.com/office/officeart/2005/8/layout/lProcess2"/>
    <dgm:cxn modelId="{B75D0881-D2F1-4E0A-A5B8-70E29872B98C}" type="presParOf" srcId="{F47C1059-81A7-420E-A40B-6F552AD3509E}" destId="{4C2874ED-15C9-4D08-B106-6C459FDC2A9E}" srcOrd="4" destOrd="0" presId="urn:microsoft.com/office/officeart/2005/8/layout/lProcess2"/>
    <dgm:cxn modelId="{09C431B7-FC6C-4EDE-9D40-96CD438053EA}" type="presParOf" srcId="{4C2874ED-15C9-4D08-B106-6C459FDC2A9E}" destId="{6BC003CB-A064-4874-9BD4-E0D5CBA153F9}" srcOrd="0" destOrd="0" presId="urn:microsoft.com/office/officeart/2005/8/layout/lProcess2"/>
    <dgm:cxn modelId="{E0F3952E-B5BD-4A52-A418-DD7CFECD6D84}" type="presParOf" srcId="{4C2874ED-15C9-4D08-B106-6C459FDC2A9E}" destId="{E3BD39C4-3573-4417-B1DF-51B274A0A135}" srcOrd="1" destOrd="0" presId="urn:microsoft.com/office/officeart/2005/8/layout/lProcess2"/>
    <dgm:cxn modelId="{62EF41A9-3960-46F7-AD66-9E3C6B4912B1}" type="presParOf" srcId="{4C2874ED-15C9-4D08-B106-6C459FDC2A9E}" destId="{1C7C5824-6337-49CD-9983-C856D7DC4602}" srcOrd="2" destOrd="0" presId="urn:microsoft.com/office/officeart/2005/8/layout/lProcess2"/>
    <dgm:cxn modelId="{85D43292-AEBB-4A04-BC75-30C46C190575}" type="presParOf" srcId="{1C7C5824-6337-49CD-9983-C856D7DC4602}" destId="{40652364-AA6D-4D33-904F-20D5C61FF3C6}" srcOrd="0" destOrd="0" presId="urn:microsoft.com/office/officeart/2005/8/layout/lProcess2"/>
    <dgm:cxn modelId="{2CC7B485-5096-417F-8560-663F5CDA9A92}" type="presParOf" srcId="{F47C1059-81A7-420E-A40B-6F552AD3509E}" destId="{5367A97C-0E89-491D-9DAA-BCD5630696EA}" srcOrd="5" destOrd="0" presId="urn:microsoft.com/office/officeart/2005/8/layout/lProcess2"/>
    <dgm:cxn modelId="{67DB0C69-D383-4D0C-9AF2-0F7E5C200187}" type="presParOf" srcId="{F47C1059-81A7-420E-A40B-6F552AD3509E}" destId="{FC288706-7564-4E5C-A847-DB0A2F2188B3}" srcOrd="6" destOrd="0" presId="urn:microsoft.com/office/officeart/2005/8/layout/lProcess2"/>
    <dgm:cxn modelId="{DDEF0313-9087-4BCE-A777-AE3F7BDAF8DA}" type="presParOf" srcId="{FC288706-7564-4E5C-A847-DB0A2F2188B3}" destId="{947B6E77-3B7D-40B6-8BC2-76B3B9B2999F}" srcOrd="0" destOrd="0" presId="urn:microsoft.com/office/officeart/2005/8/layout/lProcess2"/>
    <dgm:cxn modelId="{3D1592B6-AA82-4F51-BD2D-5ACEB3DC269F}" type="presParOf" srcId="{FC288706-7564-4E5C-A847-DB0A2F2188B3}" destId="{92884B17-347B-41E4-8E79-CB1CA8AEA18F}" srcOrd="1" destOrd="0" presId="urn:microsoft.com/office/officeart/2005/8/layout/lProcess2"/>
    <dgm:cxn modelId="{BEF6F787-E091-4A3D-8C55-9752BE69178E}" type="presParOf" srcId="{FC288706-7564-4E5C-A847-DB0A2F2188B3}" destId="{0966C26F-B721-48F3-B4F4-B5E1C03D2E14}" srcOrd="2" destOrd="0" presId="urn:microsoft.com/office/officeart/2005/8/layout/lProcess2"/>
    <dgm:cxn modelId="{A43298BD-B43A-43DD-9EAD-0C52C8918427}" type="presParOf" srcId="{0966C26F-B721-48F3-B4F4-B5E1C03D2E14}" destId="{21D32931-95CB-4E2D-A90D-AE9CAC8A6DA2}" srcOrd="0" destOrd="0" presId="urn:microsoft.com/office/officeart/2005/8/layout/lProcess2"/>
    <dgm:cxn modelId="{F9ACD2E4-BA52-4084-81EF-1FFCECBDC54B}" type="presParOf" srcId="{21D32931-95CB-4E2D-A90D-AE9CAC8A6DA2}" destId="{3FCFE3FA-9304-497B-AA7E-BE06ACA28E3F}" srcOrd="0" destOrd="0" presId="urn:microsoft.com/office/officeart/2005/8/layout/lProcess2"/>
    <dgm:cxn modelId="{B494D532-5924-4735-9249-E3597A669D3E}" type="presParOf" srcId="{21D32931-95CB-4E2D-A90D-AE9CAC8A6DA2}" destId="{6BC4B7C3-1963-4979-A3D2-4C26DEAE8398}" srcOrd="1" destOrd="0" presId="urn:microsoft.com/office/officeart/2005/8/layout/lProcess2"/>
    <dgm:cxn modelId="{ED25F5F0-C176-4E75-8121-7D04DB0BE6CF}" type="presParOf" srcId="{21D32931-95CB-4E2D-A90D-AE9CAC8A6DA2}" destId="{C4AB2524-6811-4FD8-9F82-9D6A1B4D1E9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A27D9-E0AD-489B-B2D3-D10EF29ABA13}">
      <dsp:nvSpPr>
        <dsp:cNvPr id="0" name=""/>
        <dsp:cNvSpPr/>
      </dsp:nvSpPr>
      <dsp:spPr>
        <a:xfrm>
          <a:off x="2852" y="0"/>
          <a:ext cx="2799202" cy="37312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Пути инфицирования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1800" kern="1200" dirty="0"/>
        </a:p>
      </dsp:txBody>
      <dsp:txXfrm>
        <a:off x="2852" y="0"/>
        <a:ext cx="2799202" cy="1119378"/>
      </dsp:txXfrm>
    </dsp:sp>
    <dsp:sp modelId="{C1865571-2256-49F7-AC42-6C6417C6ECC7}">
      <dsp:nvSpPr>
        <dsp:cNvPr id="0" name=""/>
        <dsp:cNvSpPr/>
      </dsp:nvSpPr>
      <dsp:spPr>
        <a:xfrm>
          <a:off x="282772" y="1120471"/>
          <a:ext cx="2239362" cy="1125025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Наркотический </a:t>
          </a:r>
          <a:r>
            <a:rPr lang="ru-RU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51,8</a:t>
          </a:r>
          <a:r>
            <a:rPr lang="ru-RU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 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315723" y="1153422"/>
        <a:ext cx="2173460" cy="1059123"/>
      </dsp:txXfrm>
    </dsp:sp>
    <dsp:sp modelId="{085DAA68-ADCB-4ACC-888C-2739520882DA}">
      <dsp:nvSpPr>
        <dsp:cNvPr id="0" name=""/>
        <dsp:cNvSpPr/>
      </dsp:nvSpPr>
      <dsp:spPr>
        <a:xfrm>
          <a:off x="282772" y="2418577"/>
          <a:ext cx="2239362" cy="1125025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Половой 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48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RU" sz="2800" b="1" kern="1200" dirty="0"/>
        </a:p>
      </dsp:txBody>
      <dsp:txXfrm>
        <a:off x="315723" y="2451528"/>
        <a:ext cx="2173460" cy="1059123"/>
      </dsp:txXfrm>
    </dsp:sp>
    <dsp:sp modelId="{CC289519-5114-494D-ACD7-45781E8EB5BE}">
      <dsp:nvSpPr>
        <dsp:cNvPr id="0" name=""/>
        <dsp:cNvSpPr/>
      </dsp:nvSpPr>
      <dsp:spPr>
        <a:xfrm>
          <a:off x="3011995" y="0"/>
          <a:ext cx="2799202" cy="37312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1995" y="0"/>
        <a:ext cx="2799202" cy="1119378"/>
      </dsp:txXfrm>
    </dsp:sp>
    <dsp:sp modelId="{6BC003CB-A064-4874-9BD4-E0D5CBA153F9}">
      <dsp:nvSpPr>
        <dsp:cNvPr id="0" name=""/>
        <dsp:cNvSpPr/>
      </dsp:nvSpPr>
      <dsp:spPr>
        <a:xfrm>
          <a:off x="6051901" y="0"/>
          <a:ext cx="2799202" cy="37312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u="sng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u="sng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u="sng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u="sng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u="sng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u="sng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u="sng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solidFill>
                <a:srgbClr val="2E08B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необходимости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*Посещение врача-психотерапевта в центре СПИД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ru-RU" sz="2000" b="1" u="none" kern="1200" dirty="0" smtClean="0">
              <a:solidFill>
                <a:srgbClr val="2E08B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Посещение медицинского психолога в центре СПИД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*Помощь СО НКО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Бесплатно!</a:t>
          </a:r>
          <a:endParaRPr lang="ru-RU" sz="2400" b="1" u="none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51901" y="0"/>
        <a:ext cx="2799202" cy="1119378"/>
      </dsp:txXfrm>
    </dsp:sp>
    <dsp:sp modelId="{947B6E77-3B7D-40B6-8BC2-76B3B9B2999F}">
      <dsp:nvSpPr>
        <dsp:cNvPr id="0" name=""/>
        <dsp:cNvSpPr/>
      </dsp:nvSpPr>
      <dsp:spPr>
        <a:xfrm>
          <a:off x="9033133" y="0"/>
          <a:ext cx="2799202" cy="37312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u="none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u="none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u="none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Лечение и обследование лиц, живущих с ВИЧ бесплатно, гарантированно государством!</a:t>
          </a:r>
          <a:endParaRPr lang="ru-RU" sz="2800" b="1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33133" y="0"/>
        <a:ext cx="2799202" cy="1119378"/>
      </dsp:txXfrm>
    </dsp:sp>
    <dsp:sp modelId="{3FCFE3FA-9304-497B-AA7E-BE06ACA28E3F}">
      <dsp:nvSpPr>
        <dsp:cNvPr id="0" name=""/>
        <dsp:cNvSpPr/>
      </dsp:nvSpPr>
      <dsp:spPr>
        <a:xfrm>
          <a:off x="3226817" y="277643"/>
          <a:ext cx="2239362" cy="14299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Обратиться в поликлинику по месту жительства к врачу-инфекционисту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68699" y="319525"/>
        <a:ext cx="2155598" cy="1346203"/>
      </dsp:txXfrm>
    </dsp:sp>
    <dsp:sp modelId="{C4AB2524-6811-4FD8-9F82-9D6A1B4D1E95}">
      <dsp:nvSpPr>
        <dsp:cNvPr id="0" name=""/>
        <dsp:cNvSpPr/>
      </dsp:nvSpPr>
      <dsp:spPr>
        <a:xfrm>
          <a:off x="3226817" y="2098468"/>
          <a:ext cx="2239362" cy="983607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Встать на учет и начать принимать АРВТ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5626" y="2127277"/>
        <a:ext cx="2181744" cy="925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C8934-FB7A-4B40-9AF7-6CF5161E91C5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EDED3-2003-4903-BFEC-29E204A81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674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161702E-D7FF-400C-A9C8-8558BFF43F09}" type="slidenum">
              <a:rPr lang="ru-RU" sz="1200"/>
              <a:pPr/>
              <a:t>6</a:t>
            </a:fld>
            <a:endParaRPr lang="ru-RU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56095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9669F4B-3132-4F78-A4D5-5E33D0ECD40A}" type="slidenum">
              <a:rPr lang="ru-RU" sz="1200"/>
              <a:pPr/>
              <a:t>10</a:t>
            </a:fld>
            <a:endParaRPr lang="ru-RU" sz="120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ko-KR" sz="100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mtClean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187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Стратегия 90/90/90</a:t>
            </a: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DCBB7F4-AC04-4588-B59D-31567DFBBCE6}" type="slidenum">
              <a:rPr lang="ru-RU" smtClean="0"/>
              <a:pPr/>
              <a:t>14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77243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5D608A-FE1E-4A25-B69E-2BFBC7275E65}" type="slidenum">
              <a:rPr lang="ru-RU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19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539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B7A10F-4554-43F4-BA8A-5E22EBF9A355}" type="slidenum">
              <a:rPr lang="ru-RU"/>
              <a:pPr>
                <a:spcBef>
                  <a:spcPct val="0"/>
                </a:spcBef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980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968F59A-74C0-4A02-8582-CC6C816A95CB}" type="slidenum">
              <a:rPr lang="ru-RU" altLang="ru-RU"/>
              <a:pPr algn="r" eaLnBrk="1" hangingPunct="1">
                <a:spcBef>
                  <a:spcPct val="0"/>
                </a:spcBef>
              </a:pPr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3464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FA24D8-C87C-4793-9B7B-065784284886}" type="slidenum">
              <a:rPr lang="ru-RU" altLang="ru-RU" smtClean="0"/>
              <a:pPr>
                <a:spcBef>
                  <a:spcPct val="0"/>
                </a:spcBef>
              </a:pPr>
              <a:t>25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30204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931C-1C97-4B3D-AAAF-1E919F6D601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C9F1-5979-4F3E-A147-0C9CE150D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04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931C-1C97-4B3D-AAAF-1E919F6D601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C9F1-5979-4F3E-A147-0C9CE150D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59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931C-1C97-4B3D-AAAF-1E919F6D601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C9F1-5979-4F3E-A147-0C9CE150D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065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6"/>
            <a:ext cx="109728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3"/>
            <a:ext cx="109728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95184-686C-4CF4-ABAD-D6AA53EC12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24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931C-1C97-4B3D-AAAF-1E919F6D601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C9F1-5979-4F3E-A147-0C9CE150D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849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931C-1C97-4B3D-AAAF-1E919F6D601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C9F1-5979-4F3E-A147-0C9CE150D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06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931C-1C97-4B3D-AAAF-1E919F6D601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C9F1-5979-4F3E-A147-0C9CE150D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44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931C-1C97-4B3D-AAAF-1E919F6D601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C9F1-5979-4F3E-A147-0C9CE150D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49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931C-1C97-4B3D-AAAF-1E919F6D601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C9F1-5979-4F3E-A147-0C9CE150D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42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931C-1C97-4B3D-AAAF-1E919F6D601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C9F1-5979-4F3E-A147-0C9CE150D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43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931C-1C97-4B3D-AAAF-1E919F6D601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C9F1-5979-4F3E-A147-0C9CE150D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652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931C-1C97-4B3D-AAAF-1E919F6D601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C9F1-5979-4F3E-A147-0C9CE150D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39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0931C-1C97-4B3D-AAAF-1E919F6D601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3C9F1-5979-4F3E-A147-0C9CE150D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84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3750" y="209135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4400" b="1" i="1" dirty="0">
                <a:solidFill>
                  <a:srgbClr val="FF0000"/>
                </a:solidFill>
                <a:cs typeface="Aharoni" panose="02010803020104030203" pitchFamily="2" charset="-79"/>
              </a:rPr>
              <a:t/>
            </a:r>
            <a:br>
              <a:rPr lang="ru-RU" sz="4400" b="1" i="1" dirty="0">
                <a:solidFill>
                  <a:srgbClr val="FF0000"/>
                </a:solidFill>
                <a:cs typeface="Aharoni" panose="02010803020104030203" pitchFamily="2" charset="-79"/>
              </a:rPr>
            </a:br>
            <a:r>
              <a:rPr lang="ru-RU" sz="7300" b="1" i="1" dirty="0" smtClean="0">
                <a:solidFill>
                  <a:srgbClr val="FF0000"/>
                </a:solidFill>
                <a:cs typeface="Aharoni" panose="02010803020104030203" pitchFamily="2" charset="-79"/>
              </a:rPr>
              <a:t>ВИЧ- инфекция: </a:t>
            </a:r>
            <a:br>
              <a:rPr lang="ru-RU" sz="7300" b="1" i="1" dirty="0" smtClean="0">
                <a:solidFill>
                  <a:srgbClr val="FF0000"/>
                </a:solidFill>
                <a:cs typeface="Aharoni" panose="02010803020104030203" pitchFamily="2" charset="-79"/>
              </a:rPr>
            </a:br>
            <a:r>
              <a:rPr lang="ru-RU" sz="7300" b="1" i="1" dirty="0" smtClean="0">
                <a:solidFill>
                  <a:srgbClr val="FF0000"/>
                </a:solidFill>
                <a:cs typeface="Aharoni" panose="02010803020104030203" pitchFamily="2" charset="-79"/>
              </a:rPr>
              <a:t>Знать, чтобы жить! </a:t>
            </a:r>
            <a:r>
              <a:rPr lang="ru-RU" sz="8900" dirty="0" smtClean="0">
                <a:cs typeface="Aharoni" panose="02010803020104030203" pitchFamily="2" charset="-79"/>
              </a:rPr>
              <a:t/>
            </a:r>
            <a:br>
              <a:rPr lang="ru-RU" sz="8900" dirty="0" smtClean="0">
                <a:cs typeface="Aharoni" panose="02010803020104030203" pitchFamily="2" charset="-79"/>
              </a:rPr>
            </a:br>
            <a:endParaRPr lang="ru-RU" sz="8900" dirty="0"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89857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33CC"/>
                </a:solidFill>
              </a:rPr>
              <a:t>Докладчик:</a:t>
            </a:r>
            <a:r>
              <a:rPr lang="ru-RU" dirty="0"/>
              <a:t>  </a:t>
            </a:r>
            <a:r>
              <a:rPr lang="ru-RU" dirty="0" smtClean="0"/>
              <a:t>Анастасия Анатольевна Черникова</a:t>
            </a:r>
          </a:p>
          <a:p>
            <a:r>
              <a:rPr lang="ru-RU" dirty="0" smtClean="0"/>
              <a:t>заведующая отделом методической и профилактической работы центра СПИД, к.м.н.</a:t>
            </a:r>
          </a:p>
          <a:p>
            <a:r>
              <a:rPr lang="ru-RU" dirty="0" smtClean="0"/>
              <a:t>27.11.2020 год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C404F18-3460-4235-8623-273623016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870" y="0"/>
            <a:ext cx="2095130" cy="25740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" y="363678"/>
            <a:ext cx="10096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День единых действий против ВИЧ-инфекции на производстве с работающей молодежью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65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Заголовок 5"/>
          <p:cNvSpPr>
            <a:spLocks noGrp="1"/>
          </p:cNvSpPr>
          <p:nvPr>
            <p:ph type="title"/>
          </p:nvPr>
        </p:nvSpPr>
        <p:spPr>
          <a:xfrm>
            <a:off x="777922" y="836614"/>
            <a:ext cx="9731328" cy="1163637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2E08B8"/>
                </a:solidFill>
              </a:rPr>
              <a:t>Основные особенности эпидемии </a:t>
            </a:r>
            <a:r>
              <a:rPr lang="ru-RU" sz="3200" b="1" dirty="0" smtClean="0">
                <a:solidFill>
                  <a:srgbClr val="2E08B8"/>
                </a:solidFill>
              </a:rPr>
              <a:t>ВИЧ-инфекции </a:t>
            </a:r>
            <a:r>
              <a:rPr lang="ru-RU" sz="3200" b="1" dirty="0">
                <a:solidFill>
                  <a:srgbClr val="2E08B8"/>
                </a:solidFill>
              </a:rPr>
              <a:t>в </a:t>
            </a:r>
            <a:r>
              <a:rPr lang="ru-RU" sz="3200" b="1" dirty="0" smtClean="0">
                <a:solidFill>
                  <a:srgbClr val="2E08B8"/>
                </a:solidFill>
              </a:rPr>
              <a:t>Приморском крае</a:t>
            </a:r>
            <a:endParaRPr lang="ru-RU" sz="3200" dirty="0">
              <a:solidFill>
                <a:srgbClr val="2E08B8"/>
              </a:solidFill>
            </a:endParaRPr>
          </a:p>
        </p:txBody>
      </p:sp>
      <p:sp>
        <p:nvSpPr>
          <p:cNvPr id="27652" name="Содержимое 6"/>
          <p:cNvSpPr>
            <a:spLocks noGrp="1"/>
          </p:cNvSpPr>
          <p:nvPr>
            <p:ph idx="1"/>
          </p:nvPr>
        </p:nvSpPr>
        <p:spPr>
          <a:xfrm>
            <a:off x="928048" y="2214564"/>
            <a:ext cx="9525640" cy="44291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C00000"/>
                </a:solidFill>
              </a:rPr>
              <a:t>Смещение показателей наибольшей пораженности ВИЧ в более старшие возрастные группы </a:t>
            </a:r>
            <a:r>
              <a:rPr lang="ru-RU" b="1" dirty="0" smtClean="0">
                <a:solidFill>
                  <a:srgbClr val="C00000"/>
                </a:solidFill>
              </a:rPr>
              <a:t>(30-39 </a:t>
            </a:r>
            <a:r>
              <a:rPr lang="ru-RU" b="1" dirty="0">
                <a:solidFill>
                  <a:srgbClr val="C00000"/>
                </a:solidFill>
              </a:rPr>
              <a:t>и </a:t>
            </a:r>
            <a:r>
              <a:rPr lang="ru-RU" b="1" dirty="0" smtClean="0">
                <a:solidFill>
                  <a:srgbClr val="C00000"/>
                </a:solidFill>
              </a:rPr>
              <a:t>40-49 </a:t>
            </a:r>
            <a:r>
              <a:rPr lang="ru-RU" b="1" dirty="0">
                <a:solidFill>
                  <a:srgbClr val="C00000"/>
                </a:solidFill>
              </a:rPr>
              <a:t>лет).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b="1" dirty="0"/>
              <a:t>Преобладание полового пути инфицирования над парентеральным.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b="1" dirty="0" smtClean="0"/>
              <a:t>Постепенное </a:t>
            </a:r>
            <a:r>
              <a:rPr lang="ru-RU" b="1" dirty="0"/>
              <a:t>нарастание вовлечения женщин в эпидемию через половой путь инфицирования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b="1" dirty="0"/>
              <a:t>Выход эпидемии из закрытых групп риска (ПИН, РКС, МСМ) в общую популяцию населения города.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sz="2100" b="1" dirty="0"/>
          </a:p>
          <a:p>
            <a:pPr marL="179388" lvl="2" indent="0"/>
            <a:endParaRPr lang="ru-RU" dirty="0" smtClean="0"/>
          </a:p>
          <a:p>
            <a:pPr marL="179388" lvl="2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6106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1052513"/>
            <a:ext cx="8229600" cy="1139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6600" dirty="0"/>
              <a:t>Трудоспособного возраста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2351088" y="2420938"/>
            <a:ext cx="734536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000">
                <a:solidFill>
                  <a:srgbClr val="FF0000"/>
                </a:solidFill>
              </a:rPr>
              <a:t>98,3%</a:t>
            </a:r>
          </a:p>
        </p:txBody>
      </p:sp>
    </p:spTree>
    <p:extLst>
      <p:ext uri="{BB962C8B-B14F-4D97-AF65-F5344CB8AC3E}">
        <p14:creationId xmlns:p14="http://schemas.microsoft.com/office/powerpoint/2010/main" val="45594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1993703" y="970138"/>
          <a:ext cx="8229600" cy="525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17776" y="2227264"/>
            <a:ext cx="1914525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4" rIns="91328" bIns="4566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4800" b="1">
                <a:solidFill>
                  <a:srgbClr val="FFFFFF"/>
                </a:solidFill>
                <a:latin typeface="Calibri" panose="020F0502020204030204" pitchFamily="34" charset="0"/>
              </a:rPr>
              <a:t>90% </a:t>
            </a:r>
          </a:p>
          <a:p>
            <a:pPr algn="ctr"/>
            <a:endParaRPr lang="en-US" sz="2800" b="1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800" b="1">
                <a:solidFill>
                  <a:srgbClr val="FFFFFF"/>
                </a:solidFill>
                <a:latin typeface="Calibri" panose="020F0502020204030204" pitchFamily="34" charset="0"/>
              </a:rPr>
              <a:t>ЛЖВ должны знать свой ВИЧ-статус</a:t>
            </a:r>
            <a:endParaRPr lang="en-US" sz="28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32389" y="2085976"/>
            <a:ext cx="1914525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4" rIns="91328" bIns="4566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4800" b="1">
                <a:solidFill>
                  <a:schemeClr val="bg1"/>
                </a:solidFill>
                <a:latin typeface="Calibri" panose="020F0502020204030204" pitchFamily="34" charset="0"/>
              </a:rPr>
              <a:t>90%</a:t>
            </a:r>
            <a:r>
              <a:rPr lang="en-US" sz="2800" b="1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endParaRPr lang="en-US" sz="2800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b="1">
                <a:solidFill>
                  <a:schemeClr val="bg1"/>
                </a:solidFill>
                <a:latin typeface="Calibri" panose="020F0502020204030204" pitchFamily="34" charset="0"/>
              </a:rPr>
              <a:t>ВИЧ-инфициро-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Calibri" panose="020F0502020204030204" pitchFamily="34" charset="0"/>
              </a:rPr>
              <a:t>ванных людей должны получать АРТ</a:t>
            </a:r>
            <a:endParaRPr lang="en-US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786689" y="2590801"/>
            <a:ext cx="1914525" cy="341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4" rIns="91328" bIns="4566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4800" b="1">
                <a:solidFill>
                  <a:schemeClr val="bg1"/>
                </a:solidFill>
                <a:latin typeface="Calibri" panose="020F0502020204030204" pitchFamily="34" charset="0"/>
              </a:rPr>
              <a:t>90%</a:t>
            </a:r>
            <a:r>
              <a:rPr lang="en-US" sz="2800" b="1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endParaRPr lang="en-US" b="1">
              <a:latin typeface="Calibri" panose="020F0502020204030204" pitchFamily="34" charset="0"/>
            </a:endParaRPr>
          </a:p>
          <a:p>
            <a:pPr algn="ctr"/>
            <a:r>
              <a:rPr lang="ru-RU" b="1">
                <a:solidFill>
                  <a:srgbClr val="FFFFFF"/>
                </a:solidFill>
                <a:latin typeface="Calibri" panose="020F0502020204030204" pitchFamily="34" charset="0"/>
              </a:rPr>
              <a:t>получающих</a:t>
            </a:r>
            <a:r>
              <a:rPr lang="ru-RU" b="1">
                <a:latin typeface="Calibri" panose="020F0502020204030204" pitchFamily="34" charset="0"/>
              </a:rPr>
              <a:t> </a:t>
            </a:r>
            <a:r>
              <a:rPr lang="ru-RU" b="1">
                <a:solidFill>
                  <a:srgbClr val="FFFFFF"/>
                </a:solidFill>
                <a:latin typeface="Calibri" panose="020F0502020204030204" pitchFamily="34" charset="0"/>
              </a:rPr>
              <a:t>АРТ должны достичь устойчивого ответа на лечение</a:t>
            </a:r>
            <a:endParaRPr lang="en-US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0" y="290514"/>
            <a:ext cx="9144000" cy="95408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800" b="1" u="sng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ВОЗ – к</a:t>
            </a:r>
            <a:r>
              <a:rPr lang="en-US" sz="2800" b="1" u="sng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r>
              <a:rPr lang="ru-RU" sz="2800" b="1" u="sng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году</a:t>
            </a:r>
            <a:r>
              <a:rPr lang="en-US" sz="2800" b="1" u="sng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u="sng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остановить эпидемию ВИЧ-инфекции в мире</a:t>
            </a:r>
            <a:endParaRPr lang="en-US" sz="2800" b="1" u="sng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99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99656" y="1484784"/>
            <a:ext cx="7668344" cy="208823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Упрощение 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алгоритма 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тестирования 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ВИЧ-инфекцию в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Приморском крае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355441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56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92313" y="476250"/>
            <a:ext cx="8229600" cy="5616575"/>
          </a:xfrm>
        </p:spPr>
        <p:txBody>
          <a:bodyPr>
            <a:normAutofit/>
          </a:bodyPr>
          <a:lstStyle/>
          <a:p>
            <a:pPr marL="0" algn="ctr">
              <a:buFont typeface="Wingdings" pitchFamily="2" charset="2"/>
              <a:buNone/>
              <a:defRPr/>
            </a:pPr>
            <a:r>
              <a:rPr lang="ru-RU" sz="4800" b="1" u="sng" dirty="0">
                <a:latin typeface="+mj-lt"/>
              </a:rPr>
              <a:t>ЗАДАЧА </a:t>
            </a:r>
          </a:p>
          <a:p>
            <a:pPr marL="0" algn="ctr">
              <a:buFont typeface="Wingdings" pitchFamily="2" charset="2"/>
              <a:buNone/>
              <a:defRPr/>
            </a:pPr>
            <a:r>
              <a:rPr lang="ru-RU" sz="4800" dirty="0">
                <a:latin typeface="+mj-lt"/>
              </a:rPr>
              <a:t>Максимально сократить путь пациента от первого положительного теста до начала антиретровирусной  терапии </a:t>
            </a:r>
          </a:p>
          <a:p>
            <a:pPr algn="ctr">
              <a:buFont typeface="Wingdings" pitchFamily="2" charset="2"/>
              <a:buNone/>
              <a:defRPr/>
            </a:pPr>
            <a:endParaRPr lang="ru-RU" sz="4800" dirty="0">
              <a:latin typeface="+mj-lt"/>
              <a:ea typeface="+mj-ea"/>
              <a:cs typeface="+mj-cs"/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sz="4000" b="1" u="sng" dirty="0">
              <a:solidFill>
                <a:srgbClr val="FF0000"/>
              </a:solidFill>
              <a:latin typeface="Georgia" pitchFamily="18" charset="0"/>
              <a:ea typeface="+mj-ea"/>
              <a:cs typeface="+mj-cs"/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sz="4000" b="1" u="sng" dirty="0">
              <a:solidFill>
                <a:srgbClr val="FF0000"/>
              </a:solidFill>
              <a:latin typeface="Georgia" pitchFamily="18" charset="0"/>
              <a:ea typeface="+mj-ea"/>
              <a:cs typeface="+mj-cs"/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sz="4000" b="1" u="sng" dirty="0">
              <a:solidFill>
                <a:srgbClr val="FF0000"/>
              </a:solidFill>
              <a:latin typeface="Georgia" pitchFamily="18" charset="0"/>
              <a:ea typeface="+mj-ea"/>
              <a:cs typeface="+mj-cs"/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sz="4000" b="1" u="sng" dirty="0">
              <a:solidFill>
                <a:srgbClr val="FF0000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2969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271963"/>
            <a:ext cx="4479925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4449763"/>
            <a:ext cx="4287837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41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Тестирование в трудовом коллективе Завода «Звезда»</a:t>
            </a:r>
            <a:endParaRPr lang="ru-RU" dirty="0"/>
          </a:p>
        </p:txBody>
      </p:sp>
      <p:pic>
        <p:nvPicPr>
          <p:cNvPr id="34819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738" y="2093913"/>
            <a:ext cx="2274887" cy="4051300"/>
          </a:xfrm>
        </p:spPr>
      </p:pic>
      <p:pic>
        <p:nvPicPr>
          <p:cNvPr id="34820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8" y="2335213"/>
            <a:ext cx="5248275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425" y="2716213"/>
            <a:ext cx="1758950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132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113" y="2089150"/>
            <a:ext cx="7215188" cy="4051300"/>
          </a:xfrm>
        </p:spPr>
      </p:pic>
      <p:sp>
        <p:nvSpPr>
          <p:cNvPr id="35843" name="Прямоугольник 4"/>
          <p:cNvSpPr>
            <a:spLocks noChangeArrowheads="1"/>
          </p:cNvSpPr>
          <p:nvPr/>
        </p:nvSpPr>
        <p:spPr bwMode="auto">
          <a:xfrm>
            <a:off x="547688" y="139700"/>
            <a:ext cx="68770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800" dirty="0">
                <a:latin typeface="Times New Roman" panose="02020603050405020304" pitchFamily="18" charset="0"/>
              </a:rPr>
              <a:t>В трудовых коллективах в </a:t>
            </a:r>
            <a:r>
              <a:rPr lang="ru-RU" sz="2800" b="1" dirty="0">
                <a:latin typeface="Times New Roman" panose="02020603050405020304" pitchFamily="18" charset="0"/>
              </a:rPr>
              <a:t>п. Большой Камень </a:t>
            </a:r>
            <a:r>
              <a:rPr lang="ru-RU" sz="2800" dirty="0" smtClean="0">
                <a:latin typeface="Times New Roman" panose="02020603050405020304" pitchFamily="18" charset="0"/>
              </a:rPr>
              <a:t>были протестированы сотрудники экспресс-тестами  </a:t>
            </a:r>
            <a:endParaRPr lang="ru-RU" sz="2800" dirty="0"/>
          </a:p>
        </p:txBody>
      </p:sp>
      <p:pic>
        <p:nvPicPr>
          <p:cNvPr id="35845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139700"/>
            <a:ext cx="3713163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4086225"/>
            <a:ext cx="5005388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2105025"/>
            <a:ext cx="4664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4522788"/>
            <a:ext cx="42291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946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950" y="274638"/>
            <a:ext cx="857885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/>
              <a:t>Вагонмоторное</a:t>
            </a:r>
            <a:r>
              <a:rPr lang="ru-RU" dirty="0"/>
              <a:t> депо</a:t>
            </a:r>
            <a:br>
              <a:rPr lang="ru-RU" dirty="0"/>
            </a:br>
            <a:r>
              <a:rPr lang="ru-RU" dirty="0"/>
              <a:t>РЖД, тестирование</a:t>
            </a:r>
          </a:p>
        </p:txBody>
      </p:sp>
      <p:pic>
        <p:nvPicPr>
          <p:cNvPr id="44035" name="Объект 4" descr="\\Servaddc\зав_по_орк_лпп\КРАВЦОВ И.А\фото акции\Акция РЖД\Фото Вагонмоторное депо\IMG-20170710-WA000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0" y="1700213"/>
            <a:ext cx="2944813" cy="2481262"/>
          </a:xfrm>
        </p:spPr>
      </p:pic>
      <p:pic>
        <p:nvPicPr>
          <p:cNvPr id="44036" name="Рисунок 5" descr="\\Servaddc\зав_по_орк_лпп\КРАВЦОВ И.А\фото акции\Акция РЖД\Фото Прим.конд\IMG_20170710_0754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836613"/>
            <a:ext cx="2405063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Рисунок 6" descr="\\Servaddc\зав_по_орк_лпп\КРАВЦОВ И.А\фото акции\Акция РЖД\Фото Соллерс\Плакат 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1484313"/>
            <a:ext cx="2278063" cy="40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3" descr="E:\РЖД\IMG-20180621-WA00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4681538"/>
            <a:ext cx="2808288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2" descr="E:\Фото с тестирований\IMG-20180626-WA01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4892675"/>
            <a:ext cx="30241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85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5059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02550" y="0"/>
            <a:ext cx="2274888" cy="4051300"/>
          </a:xfrm>
        </p:spPr>
      </p:pic>
      <p:pic>
        <p:nvPicPr>
          <p:cNvPr id="45060" name="20180619_165503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8313"/>
            <a:ext cx="3309938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113" y="0"/>
            <a:ext cx="2274887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1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3851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248275"/>
            <a:ext cx="38639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4489450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4019550"/>
            <a:ext cx="5054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74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850026" y="188640"/>
            <a:ext cx="10341975" cy="10046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</a:rPr>
              <a:t>Повышение информированности населения в возрасте 18-49 лет по вопросам профилактики ВИЧ-инфекции до 93% от числа опрошенных к 2020 году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0800000" flipV="1">
            <a:off x="5122863" y="6067425"/>
            <a:ext cx="2882900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solidFill>
                  <a:srgbClr val="FF0000"/>
                </a:solidFill>
                <a:latin typeface="+mn-lt"/>
                <a:cs typeface="+mn-cs"/>
              </a:rPr>
              <a:t>Facebook.com/SPID25</a:t>
            </a:r>
            <a:r>
              <a:rPr lang="ru-RU" b="1" u="sng" dirty="0">
                <a:solidFill>
                  <a:srgbClr val="FF0000"/>
                </a:solidFill>
                <a:latin typeface="+mn-lt"/>
                <a:cs typeface="+mn-cs"/>
              </a:rPr>
              <a:t>/</a:t>
            </a:r>
            <a:endParaRPr lang="ru-RU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4608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588"/>
            <a:ext cx="1849438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1193800"/>
            <a:ext cx="2979737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102100"/>
            <a:ext cx="3808413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675" y="4108450"/>
            <a:ext cx="336232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4102100"/>
            <a:ext cx="237172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88" y="1254125"/>
            <a:ext cx="3554412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C:\Users\userCAA\Акции автобусы\18-10-2017_07-58-51\Баляева 2 - копия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083" y="4041245"/>
            <a:ext cx="3743166" cy="2513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userCAA\Акции автобусы\18-10-2017_07-58-51\ЖД вокзал 2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1199620"/>
            <a:ext cx="4000500" cy="2867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713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94244" y="491319"/>
            <a:ext cx="7772400" cy="4555582"/>
          </a:xfrm>
        </p:spPr>
        <p:txBody>
          <a:bodyPr/>
          <a:lstStyle/>
          <a:p>
            <a:pPr eaLnBrk="1" hangingPunct="1"/>
            <a:r>
              <a:rPr lang="ru-RU" sz="4000" b="1" i="1" dirty="0">
                <a:solidFill>
                  <a:srgbClr val="FF0000"/>
                </a:solidFill>
              </a:rPr>
              <a:t>ВИЧ</a:t>
            </a:r>
            <a:r>
              <a:rPr lang="ru-RU" sz="4000" b="1" i="1" dirty="0"/>
              <a:t>- вирус медленно прогрессирующее инфекционное заболевание,  </a:t>
            </a:r>
            <a:r>
              <a:rPr lang="ru-RU" sz="4000" b="1" i="1" dirty="0" smtClean="0"/>
              <a:t>поражающее </a:t>
            </a:r>
            <a:r>
              <a:rPr lang="ru-RU" sz="4000" b="1" i="1" dirty="0"/>
              <a:t>иммунную </a:t>
            </a:r>
            <a:r>
              <a:rPr lang="ru-RU" sz="4000" b="1" i="1" dirty="0" smtClean="0"/>
              <a:t>систему</a:t>
            </a:r>
            <a:r>
              <a:rPr lang="ru-RU" sz="4000" b="1" i="1" dirty="0"/>
              <a:t>, </a:t>
            </a:r>
            <a:r>
              <a:rPr lang="ru-RU" sz="4000" b="1" i="1" dirty="0" smtClean="0"/>
              <a:t>без лечения АРВТ, </a:t>
            </a:r>
            <a:r>
              <a:rPr lang="ru-RU" sz="4000" b="1" i="1" dirty="0"/>
              <a:t>приводящего к смерти больного от оппортунистических инфекций и опухолей. </a:t>
            </a:r>
          </a:p>
        </p:txBody>
      </p:sp>
    </p:spTree>
    <p:extLst>
      <p:ext uri="{BB962C8B-B14F-4D97-AF65-F5344CB8AC3E}">
        <p14:creationId xmlns:p14="http://schemas.microsoft.com/office/powerpoint/2010/main" val="50553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"/>
          <p:cNvSpPr>
            <a:spLocks noChangeArrowheads="1"/>
          </p:cNvSpPr>
          <p:nvPr/>
        </p:nvSpPr>
        <p:spPr bwMode="auto">
          <a:xfrm>
            <a:off x="245658" y="432290"/>
            <a:ext cx="1119116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4000" b="1" u="sng" dirty="0">
                <a:solidFill>
                  <a:srgbClr val="2E08B8"/>
                </a:solidFill>
                <a:latin typeface="+mn-lt"/>
                <a:cs typeface="Times New Roman" panose="02020603050405020304" pitchFamily="18" charset="0"/>
              </a:rPr>
              <a:t>ПРОФИЛАКТИЧЕСКИЕ МЕРОПРИЯТИЯ</a:t>
            </a:r>
            <a:endParaRPr lang="ru-RU" sz="4000" b="1" u="sng" dirty="0">
              <a:solidFill>
                <a:srgbClr val="2E08B8"/>
              </a:solidFill>
              <a:latin typeface="+mn-lt"/>
            </a:endParaRPr>
          </a:p>
          <a:p>
            <a:pPr algn="just"/>
            <a:r>
              <a:rPr lang="ru-RU" sz="4000" dirty="0">
                <a:cs typeface="Times New Roman" panose="02020603050405020304" pitchFamily="18" charset="0"/>
              </a:rPr>
              <a:t>         1. </a:t>
            </a:r>
            <a:r>
              <a:rPr lang="ru-RU" sz="4000" dirty="0" smtClean="0">
                <a:latin typeface="+mn-lt"/>
                <a:cs typeface="Times New Roman" panose="02020603050405020304" pitchFamily="18" charset="0"/>
              </a:rPr>
              <a:t>Ежегодное тестирование на ВИЧ- инфекцию всех лиц старше 18 лет! </a:t>
            </a:r>
            <a:endParaRPr lang="ru-RU" sz="4000" dirty="0">
              <a:latin typeface="+mn-lt"/>
            </a:endParaRPr>
          </a:p>
          <a:p>
            <a:pPr algn="just"/>
            <a:r>
              <a:rPr lang="ru-RU" sz="4000" dirty="0">
                <a:latin typeface="+mn-lt"/>
                <a:cs typeface="Times New Roman" panose="02020603050405020304" pitchFamily="18" charset="0"/>
              </a:rPr>
              <a:t>         2. Применение презервативов при половых контактах.</a:t>
            </a:r>
            <a:endParaRPr lang="ru-RU" sz="4000" dirty="0">
              <a:latin typeface="+mn-lt"/>
            </a:endParaRPr>
          </a:p>
          <a:p>
            <a:pPr algn="just"/>
            <a:r>
              <a:rPr lang="ru-RU" sz="4000" dirty="0">
                <a:latin typeface="+mn-lt"/>
                <a:cs typeface="Times New Roman" panose="02020603050405020304" pitchFamily="18" charset="0"/>
              </a:rPr>
              <a:t>         </a:t>
            </a:r>
            <a:r>
              <a:rPr lang="ru-RU" sz="4000" dirty="0" smtClean="0">
                <a:latin typeface="+mn-lt"/>
                <a:cs typeface="Times New Roman" panose="02020603050405020304" pitchFamily="18" charset="0"/>
              </a:rPr>
              <a:t>3. Широкое </a:t>
            </a:r>
            <a:r>
              <a:rPr lang="ru-RU" sz="4000" dirty="0">
                <a:latin typeface="+mn-lt"/>
                <a:cs typeface="Times New Roman" panose="02020603050405020304" pitchFamily="18" charset="0"/>
              </a:rPr>
              <a:t>внедрение </a:t>
            </a:r>
            <a:r>
              <a:rPr lang="ru-RU" sz="4000" dirty="0" err="1">
                <a:latin typeface="+mn-lt"/>
                <a:cs typeface="Times New Roman" panose="02020603050405020304" pitchFamily="18" charset="0"/>
              </a:rPr>
              <a:t>санпросветработы</a:t>
            </a:r>
            <a:r>
              <a:rPr lang="ru-RU" sz="4000" dirty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4000" dirty="0">
              <a:latin typeface="+mn-lt"/>
            </a:endParaRPr>
          </a:p>
        </p:txBody>
      </p:sp>
      <p:pic>
        <p:nvPicPr>
          <p:cNvPr id="122883" name="Рисунок 2" descr="951b286d-459e-4d39-8be0-b595e897d96d_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480" y="5143500"/>
            <a:ext cx="2207525" cy="165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И тебя не хотят надевать?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916" y="5084644"/>
            <a:ext cx="1939403" cy="171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355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5136" y="484632"/>
            <a:ext cx="7373112" cy="13929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 человеку, если при ежегодном обследовании он стал </a:t>
            </a: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(+)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246422"/>
              </p:ext>
            </p:extLst>
          </p:nvPr>
        </p:nvGraphicFramePr>
        <p:xfrm>
          <a:off x="146304" y="2206244"/>
          <a:ext cx="11832336" cy="3731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4" name="AutoShape 2" descr="https://salik.biz/upload/000/u1/821/f3135d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sz="1800"/>
          </a:p>
        </p:txBody>
      </p:sp>
      <p:pic>
        <p:nvPicPr>
          <p:cNvPr id="25605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158750"/>
            <a:ext cx="306705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0375" y="5913120"/>
            <a:ext cx="11350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E08B8"/>
                </a:solidFill>
              </a:rPr>
              <a:t>СО НКО «МИРТ» </a:t>
            </a:r>
            <a:r>
              <a:rPr lang="ru-RU" sz="2400" dirty="0" smtClean="0"/>
              <a:t>+79147032937; +79996165879; +79520800782.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тел. </a:t>
            </a:r>
            <a:r>
              <a:rPr lang="ru-RU" sz="2400" dirty="0">
                <a:solidFill>
                  <a:srgbClr val="FF0000"/>
                </a:solidFill>
              </a:rPr>
              <a:t>д</a:t>
            </a:r>
            <a:r>
              <a:rPr lang="ru-RU" sz="2400" dirty="0" smtClean="0">
                <a:solidFill>
                  <a:srgbClr val="FF0000"/>
                </a:solidFill>
              </a:rPr>
              <a:t>оверия центр </a:t>
            </a:r>
            <a:r>
              <a:rPr lang="ru-RU" sz="2400" smtClean="0">
                <a:solidFill>
                  <a:srgbClr val="FF0000"/>
                </a:solidFill>
              </a:rPr>
              <a:t>СПИД </a:t>
            </a:r>
            <a:r>
              <a:rPr lang="ru-RU" sz="2400"/>
              <a:t>8</a:t>
            </a:r>
            <a:r>
              <a:rPr lang="ru-RU" sz="2400"/>
              <a:t> </a:t>
            </a:r>
            <a:r>
              <a:rPr lang="ru-RU" sz="2400" smtClean="0"/>
              <a:t>908-993-14-14; </a:t>
            </a:r>
            <a:r>
              <a:rPr lang="ru-RU" sz="2400" smtClean="0"/>
              <a:t>293-14-14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2819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66700" y="74613"/>
            <a:ext cx="11696700" cy="583236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800100" indent="-3429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ru-RU" altLang="ru-RU" sz="2800" b="1" dirty="0">
                <a:solidFill>
                  <a:srgbClr val="FF0000"/>
                </a:solidFill>
                <a:latin typeface="+mn-lt"/>
              </a:rPr>
              <a:t>Лечение как профилактика</a:t>
            </a:r>
          </a:p>
          <a:p>
            <a:pPr algn="ctr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2600" dirty="0">
              <a:latin typeface="+mn-lt"/>
            </a:endParaRPr>
          </a:p>
          <a:p>
            <a:pPr algn="ctr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ru-RU" altLang="ru-RU" sz="3200" dirty="0">
                <a:latin typeface="+mn-lt"/>
              </a:rPr>
              <a:t>Раннее начало АРТ</a:t>
            </a:r>
            <a:endParaRPr lang="ru-RU" altLang="ru-RU" sz="3200" u="sng" dirty="0">
              <a:solidFill>
                <a:srgbClr val="0033CC"/>
              </a:solidFill>
              <a:latin typeface="+mn-lt"/>
            </a:endParaRPr>
          </a:p>
          <a:p>
            <a:pPr algn="ctr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ru-RU" altLang="ru-RU" sz="3200" u="sng" dirty="0">
                <a:solidFill>
                  <a:srgbClr val="002060"/>
                </a:solidFill>
                <a:latin typeface="+mn-lt"/>
              </a:rPr>
              <a:t>«Раннее выявление ВИЧ и начало лечения независимо от клинических, иммунологических и вирусологических показателей»</a:t>
            </a:r>
          </a:p>
          <a:p>
            <a:pPr lvl="1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defRPr/>
            </a:pPr>
            <a:r>
              <a:rPr lang="ru-RU" altLang="ru-RU" sz="3200" b="1" dirty="0" smtClean="0">
                <a:solidFill>
                  <a:srgbClr val="FF0000"/>
                </a:solidFill>
                <a:latin typeface="+mn-lt"/>
              </a:rPr>
              <a:t>Каждый </a:t>
            </a:r>
            <a:r>
              <a:rPr lang="ru-RU" altLang="ru-RU" sz="3200" b="1" dirty="0">
                <a:solidFill>
                  <a:srgbClr val="FF0000"/>
                </a:solidFill>
                <a:latin typeface="+mn-lt"/>
              </a:rPr>
              <a:t>человек должен обследоваться </a:t>
            </a:r>
            <a:r>
              <a:rPr lang="ru-RU" altLang="ru-RU" sz="4000" b="1" dirty="0">
                <a:solidFill>
                  <a:srgbClr val="FF0000"/>
                </a:solidFill>
                <a:latin typeface="+mn-lt"/>
              </a:rPr>
              <a:t>1 раз в год </a:t>
            </a:r>
            <a:endParaRPr lang="ru-RU" altLang="ru-RU" sz="3200" b="1" dirty="0">
              <a:solidFill>
                <a:srgbClr val="FF0000"/>
              </a:solidFill>
              <a:latin typeface="+mn-lt"/>
            </a:endParaRPr>
          </a:p>
          <a:p>
            <a:pPr lvl="1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ru-RU" altLang="ru-RU" sz="3200" b="1" dirty="0">
                <a:solidFill>
                  <a:srgbClr val="FF0000"/>
                </a:solidFill>
                <a:latin typeface="+mn-lt"/>
              </a:rPr>
              <a:t>	на наличие ВИЧ</a:t>
            </a:r>
          </a:p>
          <a:p>
            <a:pPr lvl="1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defRPr/>
            </a:pPr>
            <a:r>
              <a:rPr lang="ru-RU" altLang="ru-RU" sz="3200" dirty="0">
                <a:latin typeface="+mn-lt"/>
              </a:rPr>
              <a:t>В случае выявления ВИЧ-инфекции – </a:t>
            </a:r>
            <a:r>
              <a:rPr lang="ru-RU" altLang="ru-RU" sz="3200" b="1" dirty="0">
                <a:solidFill>
                  <a:srgbClr val="2E08B8"/>
                </a:solidFill>
                <a:latin typeface="+mn-lt"/>
              </a:rPr>
              <a:t>немедленное начало </a:t>
            </a:r>
            <a:r>
              <a:rPr lang="ru-RU" altLang="ru-RU" sz="3200" b="1" dirty="0" smtClean="0">
                <a:solidFill>
                  <a:srgbClr val="2E08B8"/>
                </a:solidFill>
                <a:latin typeface="+mn-lt"/>
              </a:rPr>
              <a:t>АРВТ</a:t>
            </a:r>
            <a:endParaRPr lang="ru-RU" altLang="ru-RU" sz="1050" b="1" dirty="0">
              <a:solidFill>
                <a:srgbClr val="2E08B8"/>
              </a:solidFill>
              <a:latin typeface="+mn-lt"/>
            </a:endParaRPr>
          </a:p>
          <a:p>
            <a:pPr lvl="1" algn="ctr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2000" dirty="0">
              <a:latin typeface="Arial" panose="020B0604020202020204" pitchFamily="34" charset="0"/>
            </a:endParaRPr>
          </a:p>
        </p:txBody>
      </p:sp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304800" y="6248400"/>
            <a:ext cx="11620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>
                <a:latin typeface="Arial" panose="020B0604020202020204" pitchFamily="34" charset="0"/>
              </a:rPr>
              <a:t>* «90-90-90» Амбициозная цель в области лечения,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>
                <a:latin typeface="Arial" panose="020B0604020202020204" pitchFamily="34" charset="0"/>
              </a:rPr>
              <a:t>направленная на прекращение эпидемии СПИДа, </a:t>
            </a:r>
            <a:r>
              <a:rPr lang="en-US" altLang="ru-RU" sz="1000">
                <a:latin typeface="Arial" panose="020B0604020202020204" pitchFamily="34" charset="0"/>
              </a:rPr>
              <a:t>UNAIDS, 2014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000">
              <a:latin typeface="Calibri" panose="020F0502020204030204" pitchFamily="34" charset="0"/>
            </a:endParaRPr>
          </a:p>
        </p:txBody>
      </p:sp>
      <p:sp>
        <p:nvSpPr>
          <p:cNvPr id="25605" name="TextBox 4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2835275" y="5870575"/>
            <a:ext cx="8759825" cy="9540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ru-RU" altLang="ru-RU" sz="2800" dirty="0">
                <a:latin typeface="+mn-lt"/>
              </a:rPr>
              <a:t>Снижение новых случаев на 75 % к 2020 году</a:t>
            </a: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ru-RU" altLang="ru-RU" sz="2800" dirty="0">
                <a:latin typeface="+mn-lt"/>
              </a:rPr>
              <a:t>Элиминация эпидемии к 2050 году </a:t>
            </a:r>
          </a:p>
        </p:txBody>
      </p:sp>
      <p:sp>
        <p:nvSpPr>
          <p:cNvPr id="2" name="Стрелка вниз 3">
            <a:extLst>
              <a:ext uri="{FF2B5EF4-FFF2-40B4-BE49-F238E27FC236}"/>
            </a:extLst>
          </p:cNvPr>
          <p:cNvSpPr/>
          <p:nvPr/>
        </p:nvSpPr>
        <p:spPr>
          <a:xfrm>
            <a:off x="5619750" y="685800"/>
            <a:ext cx="952500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>
            <a:extLst>
              <a:ext uri="{FF2B5EF4-FFF2-40B4-BE49-F238E27FC236}"/>
            </a:extLst>
          </p:cNvPr>
          <p:cNvSpPr/>
          <p:nvPr/>
        </p:nvSpPr>
        <p:spPr>
          <a:xfrm>
            <a:off x="5619750" y="5281613"/>
            <a:ext cx="952500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97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09638" y="274638"/>
            <a:ext cx="10491787" cy="12668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200" b="1" smtClean="0">
                <a:solidFill>
                  <a:srgbClr val="FF0000"/>
                </a:solidFill>
              </a:rPr>
              <a:t>Люди, живущие с ВИЧ, как резервуар и источник инфекции  </a:t>
            </a:r>
            <a:endParaRPr lang="ru-RU" altLang="ru-RU" sz="2800" b="1" smtClean="0">
              <a:solidFill>
                <a:srgbClr val="FF0000"/>
              </a:solidFill>
            </a:endParaRPr>
          </a:p>
        </p:txBody>
      </p:sp>
      <p:sp>
        <p:nvSpPr>
          <p:cNvPr id="419843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9413" y="1481138"/>
            <a:ext cx="11433175" cy="5187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14999"/>
                  </a:srgbClr>
                </a:solidFill>
              </a14:hiddenFill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400" b="1" u="sng" dirty="0" smtClean="0">
                <a:solidFill>
                  <a:srgbClr val="002060"/>
                </a:solidFill>
              </a:rPr>
              <a:t>Выявление </a:t>
            </a:r>
            <a:r>
              <a:rPr lang="ru-RU" altLang="ru-RU" sz="4400" b="1" u="sng" dirty="0">
                <a:solidFill>
                  <a:srgbClr val="002060"/>
                </a:solidFill>
              </a:rPr>
              <a:t>источников </a:t>
            </a:r>
            <a:r>
              <a:rPr lang="ru-RU" altLang="ru-RU" sz="4400" b="1" u="sng" dirty="0" smtClean="0">
                <a:solidFill>
                  <a:srgbClr val="002060"/>
                </a:solidFill>
              </a:rPr>
              <a:t>инфицирования данного человека </a:t>
            </a:r>
            <a:r>
              <a:rPr lang="ru-RU" altLang="ru-RU" sz="4400" dirty="0"/>
              <a:t>– </a:t>
            </a:r>
            <a:r>
              <a:rPr lang="ru-RU" altLang="ru-RU" sz="4400" dirty="0" smtClean="0"/>
              <a:t>обследование контактных лиц</a:t>
            </a:r>
            <a:endParaRPr lang="ru-RU" altLang="ru-RU" sz="44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4400" u="sng" dirty="0"/>
              <a:t> </a:t>
            </a:r>
            <a:endParaRPr lang="ru-RU" altLang="ru-RU" sz="4400" b="1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4400" b="1" u="sng" dirty="0">
                <a:solidFill>
                  <a:srgbClr val="002060"/>
                </a:solidFill>
              </a:rPr>
              <a:t>и </a:t>
            </a:r>
            <a:r>
              <a:rPr lang="ru-RU" altLang="ru-RU" sz="4400" b="1" u="sng" dirty="0" smtClean="0">
                <a:solidFill>
                  <a:srgbClr val="002060"/>
                </a:solidFill>
              </a:rPr>
              <a:t>лечение </a:t>
            </a:r>
            <a:r>
              <a:rPr lang="ru-RU" altLang="ru-RU" sz="4400" b="1" u="sng" dirty="0">
                <a:solidFill>
                  <a:srgbClr val="002060"/>
                </a:solidFill>
              </a:rPr>
              <a:t>источника инфекции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4400" dirty="0"/>
              <a:t>	</a:t>
            </a:r>
            <a:r>
              <a:rPr lang="ru-RU" altLang="ru-RU" sz="4400" dirty="0" smtClean="0">
                <a:solidFill>
                  <a:srgbClr val="FF0000"/>
                </a:solidFill>
              </a:rPr>
              <a:t>Возможно </a:t>
            </a:r>
            <a:r>
              <a:rPr lang="ru-RU" altLang="ru-RU" sz="4400" dirty="0">
                <a:solidFill>
                  <a:srgbClr val="FF0000"/>
                </a:solidFill>
              </a:rPr>
              <a:t>при ВИЧ-инфекции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altLang="ru-RU" sz="2585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971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74638"/>
            <a:ext cx="11176000" cy="1935162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0000"/>
                </a:solidFill>
              </a:rPr>
              <a:t>Противоретровирусная терапия ВИЧ-инфекции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00250"/>
            <a:ext cx="10972800" cy="4643438"/>
          </a:xfrm>
        </p:spPr>
        <p:txBody>
          <a:bodyPr/>
          <a:lstStyle/>
          <a:p>
            <a:pPr eaLnBrk="1" hangingPunct="1"/>
            <a:endParaRPr lang="ru-RU" sz="3600" smtClean="0"/>
          </a:p>
          <a:p>
            <a:pPr eaLnBrk="1" hangingPunct="1"/>
            <a:r>
              <a:rPr lang="ru-RU" sz="3600" smtClean="0"/>
              <a:t>Бесплатно</a:t>
            </a:r>
          </a:p>
          <a:p>
            <a:pPr eaLnBrk="1" hangingPunct="1"/>
            <a:r>
              <a:rPr lang="ru-RU" sz="3600" smtClean="0"/>
              <a:t>Высокая эффективность</a:t>
            </a:r>
          </a:p>
          <a:p>
            <a:pPr eaLnBrk="1" hangingPunct="1"/>
            <a:r>
              <a:rPr lang="ru-RU" sz="3600" smtClean="0"/>
              <a:t>Безопасность</a:t>
            </a:r>
            <a:endParaRPr lang="en-US" sz="3600" smtClean="0"/>
          </a:p>
          <a:p>
            <a:pPr eaLnBrk="1" hangingPunct="1"/>
            <a:r>
              <a:rPr lang="ru-RU" sz="3600" smtClean="0"/>
              <a:t>Хорошая переносимость</a:t>
            </a:r>
          </a:p>
          <a:p>
            <a:pPr eaLnBrk="1" hangingPunct="1"/>
            <a:r>
              <a:rPr lang="ru-RU" sz="3600" smtClean="0"/>
              <a:t>Удобство приема</a:t>
            </a:r>
          </a:p>
          <a:p>
            <a:pPr eaLnBrk="1" hangingPunct="1"/>
            <a:r>
              <a:rPr lang="ru-RU" sz="3600" smtClean="0"/>
              <a:t>Экономичность</a:t>
            </a:r>
          </a:p>
        </p:txBody>
      </p:sp>
      <p:sp>
        <p:nvSpPr>
          <p:cNvPr id="40964" name="AutoShape 2" descr="Картинки по запросу фото таблетки в руках"/>
          <p:cNvSpPr>
            <a:spLocks noChangeAspect="1" noChangeArrowheads="1"/>
          </p:cNvSpPr>
          <p:nvPr/>
        </p:nvSpPr>
        <p:spPr bwMode="auto">
          <a:xfrm>
            <a:off x="20796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latin typeface="Calibri" panose="020F0502020204030204" pitchFamily="34" charset="0"/>
            </a:endParaRPr>
          </a:p>
        </p:txBody>
      </p:sp>
      <p:sp>
        <p:nvSpPr>
          <p:cNvPr id="40965" name="AutoShape 4" descr="Картинки по запросу фото таблетки в руках"/>
          <p:cNvSpPr>
            <a:spLocks noChangeAspect="1" noChangeArrowheads="1"/>
          </p:cNvSpPr>
          <p:nvPr/>
        </p:nvSpPr>
        <p:spPr bwMode="auto">
          <a:xfrm>
            <a:off x="20796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latin typeface="Calibri" panose="020F0502020204030204" pitchFamily="34" charset="0"/>
            </a:endParaRPr>
          </a:p>
        </p:txBody>
      </p:sp>
      <p:sp>
        <p:nvSpPr>
          <p:cNvPr id="40966" name="AutoShape 6" descr="Картинки по запросу фото таблетки в руках скачать"/>
          <p:cNvSpPr>
            <a:spLocks noChangeAspect="1" noChangeArrowheads="1"/>
          </p:cNvSpPr>
          <p:nvPr/>
        </p:nvSpPr>
        <p:spPr bwMode="auto">
          <a:xfrm>
            <a:off x="20796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latin typeface="Calibri" panose="020F0502020204030204" pitchFamily="34" charset="0"/>
            </a:endParaRPr>
          </a:p>
        </p:txBody>
      </p:sp>
      <p:pic>
        <p:nvPicPr>
          <p:cNvPr id="40967" name="Picture 10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3103563"/>
            <a:ext cx="5151438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0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506413" y="214313"/>
            <a:ext cx="11685587" cy="6477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000" b="1" dirty="0" smtClean="0"/>
              <a:t>Предложения по решению проблемы распространения ВИЧ-инфекции: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303597"/>
              </p:ext>
            </p:extLst>
          </p:nvPr>
        </p:nvGraphicFramePr>
        <p:xfrm>
          <a:off x="266700" y="857250"/>
          <a:ext cx="11685588" cy="5692644"/>
        </p:xfrm>
        <a:graphic>
          <a:graphicData uri="http://schemas.openxmlformats.org/drawingml/2006/table">
            <a:tbl>
              <a:tblPr/>
              <a:tblGrid>
                <a:gridCol w="11685588">
                  <a:extLst>
                    <a:ext uri="{9D8B030D-6E8A-4147-A177-3AD203B41FA5}"/>
                  </a:extLst>
                </a:gridCol>
              </a:tblGrid>
              <a:tr h="419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17" marR="121917" marT="45647" marB="456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5200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 </a:t>
                      </a: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Поддержание объемов </a:t>
                      </a:r>
                      <a:r>
                        <a:rPr kumimoji="0" lang="ru-RU" alt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скрининговых</a:t>
                      </a: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обследований на ВИЧ-инфекцию на уровне не </a:t>
                      </a: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менее 26 % населения края, с ежегодным увеличением охвата</a:t>
                      </a: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</a:t>
                      </a: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Внедрение профилактических программ среди взрослого работающего населения на рабочих местах</a:t>
                      </a: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по вопросам важности раннего выявления ВИЧ-инфекции, необходимости профессионального консультирования и добровольного тестирования.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kumimoji="0" lang="ru-RU" altLang="ru-RU" sz="3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Повышение уровня подготовки специалистов по охране труда </a:t>
                      </a: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по вопросам ВИЧ-инфекции</a:t>
                      </a: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17" marR="121917" marT="45647" marB="456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14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:\Анастасия 2011 исходный\Лекции для врачей\42339.13714461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09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WordArt 16"/>
          <p:cNvSpPr>
            <a:spLocks noChangeArrowheads="1" noChangeShapeType="1" noTextEdit="1"/>
          </p:cNvSpPr>
          <p:nvPr/>
        </p:nvSpPr>
        <p:spPr bwMode="ltGray">
          <a:xfrm>
            <a:off x="285750" y="357188"/>
            <a:ext cx="11525250" cy="92868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4800" kern="10">
                <a:ln w="9525">
                  <a:solidFill>
                    <a:srgbClr val="005C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12500">
                      <a:srgbClr val="FF6633"/>
                    </a:gs>
                    <a:gs pos="25000">
                      <a:srgbClr val="FFFF00"/>
                    </a:gs>
                    <a:gs pos="37500">
                      <a:srgbClr val="01A78F"/>
                    </a:gs>
                    <a:gs pos="50000">
                      <a:srgbClr val="3366FF"/>
                    </a:gs>
                    <a:gs pos="62500">
                      <a:srgbClr val="01A78F"/>
                    </a:gs>
                    <a:gs pos="75000">
                      <a:srgbClr val="FFFF00"/>
                    </a:gs>
                    <a:gs pos="87500">
                      <a:srgbClr val="FF6633"/>
                    </a:gs>
                    <a:gs pos="100000">
                      <a:srgbClr val="FF3399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51274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209800" y="457200"/>
            <a:ext cx="77724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solidFill>
                  <a:srgbClr val="2E08B8"/>
                </a:solidFill>
              </a:rPr>
              <a:t>Исторические данные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1524000" y="1143000"/>
            <a:ext cx="9570720" cy="550068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dirty="0"/>
              <a:t>Первые официальные данные появились в США в 1981 г. Ретроспективный анализ показал, что случаи заболевания отмечались и ранее.</a:t>
            </a:r>
          </a:p>
          <a:p>
            <a:pPr eaLnBrk="1" hangingPunct="1"/>
            <a:r>
              <a:rPr lang="ru-RU" sz="3600" dirty="0"/>
              <a:t>Начало эпидемии – 70-е </a:t>
            </a:r>
            <a:r>
              <a:rPr lang="ru-RU" sz="3600" dirty="0" err="1"/>
              <a:t>гг</a:t>
            </a:r>
            <a:r>
              <a:rPr lang="ru-RU" sz="3600" dirty="0"/>
              <a:t> ХХ века.</a:t>
            </a:r>
          </a:p>
          <a:p>
            <a:pPr eaLnBrk="1" hangingPunct="1"/>
            <a:r>
              <a:rPr lang="ru-RU" sz="3600" dirty="0"/>
              <a:t>В 1982 г – СПИД.</a:t>
            </a:r>
          </a:p>
          <a:p>
            <a:pPr eaLnBrk="1" hangingPunct="1"/>
            <a:r>
              <a:rPr lang="ru-RU" sz="3600" dirty="0"/>
              <a:t>1982 – выделение вируса амер. Р</a:t>
            </a:r>
            <a:r>
              <a:rPr lang="ru-RU" sz="3600" dirty="0" smtClean="0"/>
              <a:t>. </a:t>
            </a:r>
            <a:r>
              <a:rPr lang="ru-RU" sz="3600" dirty="0" err="1" smtClean="0"/>
              <a:t>Галло</a:t>
            </a:r>
            <a:endParaRPr lang="ru-RU" sz="3600" dirty="0"/>
          </a:p>
          <a:p>
            <a:pPr eaLnBrk="1" hangingPunct="1"/>
            <a:r>
              <a:rPr lang="ru-RU" sz="3600" dirty="0"/>
              <a:t>1983 – выделение вируса фр. Л. </a:t>
            </a:r>
            <a:r>
              <a:rPr lang="ru-RU" sz="3600" dirty="0" err="1"/>
              <a:t>Монтанье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025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06437"/>
          </a:xfrm>
        </p:spPr>
        <p:txBody>
          <a:bodyPr/>
          <a:lstStyle/>
          <a:p>
            <a:pPr algn="ctr" eaLnBrk="1" hangingPunct="1"/>
            <a:r>
              <a:rPr lang="ru-RU" sz="4000" b="1" dirty="0">
                <a:solidFill>
                  <a:srgbClr val="FF0000"/>
                </a:solidFill>
              </a:rPr>
              <a:t>История (теории)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95785" y="1052514"/>
            <a:ext cx="10272215" cy="5616575"/>
          </a:xfrm>
        </p:spPr>
        <p:txBody>
          <a:bodyPr>
            <a:noAutofit/>
          </a:bodyPr>
          <a:lstStyle/>
          <a:p>
            <a:pPr eaLnBrk="1" hangingPunct="1">
              <a:buFontTx/>
              <a:buChar char="-"/>
            </a:pPr>
            <a:r>
              <a:rPr lang="ru-RU" sz="3200" b="1" dirty="0"/>
              <a:t>Вирус создан искусственно в конце 70-х годов методом генной инженерии</a:t>
            </a:r>
          </a:p>
          <a:p>
            <a:pPr eaLnBrk="1" hangingPunct="1">
              <a:buFontTx/>
              <a:buChar char="-"/>
            </a:pPr>
            <a:r>
              <a:rPr lang="ru-RU" sz="3200" b="1" dirty="0"/>
              <a:t>Антропогенное происхождение: ВИЧ- типичный экзогенный </a:t>
            </a:r>
            <a:r>
              <a:rPr lang="ru-RU" sz="3200" b="1" dirty="0" err="1"/>
              <a:t>ретровирус</a:t>
            </a:r>
            <a:r>
              <a:rPr lang="ru-RU" sz="3200" b="1" dirty="0"/>
              <a:t>, существовавший у людей с древних времен. </a:t>
            </a:r>
          </a:p>
          <a:p>
            <a:pPr eaLnBrk="1" hangingPunct="1">
              <a:buFontTx/>
              <a:buChar char="-"/>
            </a:pPr>
            <a:r>
              <a:rPr lang="ru-RU" sz="3200" b="1" dirty="0"/>
              <a:t>Зоонозное происхождение: мутанты вируса зелёной мартышки трансформировались  и обрели нового хозяина- человека</a:t>
            </a:r>
          </a:p>
          <a:p>
            <a:pPr eaLnBrk="1" hangingPunct="1">
              <a:buFontTx/>
              <a:buNone/>
            </a:pPr>
            <a:r>
              <a:rPr lang="ru-RU" sz="3200" b="1" dirty="0"/>
              <a:t>- Вакцинация против полиомиелита привитых африканцев вакциной «Чад», приготовленной на основе клеток печени шимпанзе (Хилари </a:t>
            </a:r>
            <a:r>
              <a:rPr lang="ru-RU" sz="3200" b="1" dirty="0" err="1"/>
              <a:t>Копровски</a:t>
            </a:r>
            <a:r>
              <a:rPr lang="ru-RU" sz="3200" b="1" dirty="0"/>
              <a:t>- американец)</a:t>
            </a:r>
          </a:p>
        </p:txBody>
      </p:sp>
    </p:spTree>
    <p:extLst>
      <p:ext uri="{BB962C8B-B14F-4D97-AF65-F5344CB8AC3E}">
        <p14:creationId xmlns:p14="http://schemas.microsoft.com/office/powerpoint/2010/main" val="390228089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>
                <a:solidFill>
                  <a:srgbClr val="FF0000"/>
                </a:solidFill>
              </a:rPr>
              <a:t>Основные проявления эпидемического </a:t>
            </a:r>
            <a:r>
              <a:rPr lang="ru-RU" sz="3600" b="1" dirty="0" smtClean="0">
                <a:solidFill>
                  <a:srgbClr val="FF0000"/>
                </a:solidFill>
              </a:rPr>
              <a:t>процесса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dirty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450376" y="1143001"/>
            <a:ext cx="11204812" cy="535781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3200" dirty="0">
                <a:solidFill>
                  <a:srgbClr val="2E08B8"/>
                </a:solidFill>
              </a:rPr>
              <a:t>Первый этап </a:t>
            </a:r>
            <a:r>
              <a:rPr lang="ru-RU" sz="3200" dirty="0"/>
              <a:t>(1987-1995 </a:t>
            </a:r>
            <a:r>
              <a:rPr lang="ru-RU" sz="3200" dirty="0" err="1"/>
              <a:t>г.г</a:t>
            </a:r>
            <a:r>
              <a:rPr lang="ru-RU" sz="3200" dirty="0"/>
              <a:t>.) — завоз ВИЧ иностранными гражданами и распространение инфекции среди населения за счет сексуальных контактов, медленные темпы развития эпидемического процесса;</a:t>
            </a:r>
          </a:p>
          <a:p>
            <a:pPr eaLnBrk="1" hangingPunct="1"/>
            <a:r>
              <a:rPr lang="ru-RU" dirty="0">
                <a:solidFill>
                  <a:srgbClr val="2E08B8"/>
                </a:solidFill>
              </a:rPr>
              <a:t>Второй этап </a:t>
            </a:r>
            <a:r>
              <a:rPr lang="ru-RU" dirty="0"/>
              <a:t>(1996-1998 </a:t>
            </a:r>
            <a:r>
              <a:rPr lang="ru-RU" dirty="0" err="1"/>
              <a:t>г.г</a:t>
            </a:r>
            <a:r>
              <a:rPr lang="ru-RU" dirty="0"/>
              <a:t>.) — стремительное распространение инфекции среди лиц, употребляющих наркотические вещества; ведущий путь передачи — парентеральный;</a:t>
            </a:r>
          </a:p>
          <a:p>
            <a:pPr eaLnBrk="1" hangingPunct="1"/>
            <a:r>
              <a:rPr lang="ru-RU" sz="3200" dirty="0">
                <a:solidFill>
                  <a:srgbClr val="2E08B8"/>
                </a:solidFill>
              </a:rPr>
              <a:t>Третий этап </a:t>
            </a:r>
            <a:r>
              <a:rPr lang="ru-RU" sz="3200" dirty="0"/>
              <a:t>(1999 г. по настоящее время) — является последствием предыдущей, формируется за счет сексуальных партнеров, инфицированных половым путем. Выход инфекции из групп риска, возрастает риск инфицирования женщин и детей, ведущий путь передачи половой.</a:t>
            </a:r>
          </a:p>
          <a:p>
            <a:pPr eaLnBrk="1" hangingPunct="1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1005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738938" y="165101"/>
            <a:ext cx="5238750" cy="676275"/>
          </a:xfrm>
          <a:noFill/>
        </p:spPr>
        <p:txBody>
          <a:bodyPr/>
          <a:lstStyle/>
          <a:p>
            <a:pPr eaLnBrk="1" hangingPunct="1"/>
            <a:r>
              <a:rPr lang="en-US" sz="4000" dirty="0" err="1">
                <a:solidFill>
                  <a:srgbClr val="FF0000"/>
                </a:solidFill>
              </a:rPr>
              <a:t>Пути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передачи</a:t>
            </a:r>
            <a:r>
              <a:rPr lang="en-US" sz="4000" dirty="0">
                <a:solidFill>
                  <a:srgbClr val="FF0000"/>
                </a:solidFill>
              </a:rPr>
              <a:t> ВИЧ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9428" y="3321134"/>
            <a:ext cx="4445000" cy="5334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2400" b="1" dirty="0" smtClean="0"/>
              <a:t>45</a:t>
            </a:r>
            <a:r>
              <a:rPr lang="en-US" sz="2400" b="1" dirty="0" smtClean="0"/>
              <a:t> </a:t>
            </a:r>
            <a:r>
              <a:rPr lang="en-US" sz="2400" b="1" dirty="0"/>
              <a:t>- </a:t>
            </a:r>
            <a:r>
              <a:rPr lang="ru-RU" sz="2400" b="1" dirty="0" smtClean="0"/>
              <a:t>5</a:t>
            </a:r>
            <a:r>
              <a:rPr lang="en-US" sz="2400" b="1" dirty="0" smtClean="0"/>
              <a:t>0</a:t>
            </a:r>
            <a:r>
              <a:rPr lang="en-US" sz="2400" b="1" dirty="0"/>
              <a:t>% </a:t>
            </a:r>
            <a:r>
              <a:rPr lang="en-US" sz="2400" b="1" dirty="0" err="1"/>
              <a:t>гетеросексуальный</a:t>
            </a:r>
            <a:endParaRPr lang="en-US" sz="2400" b="1" dirty="0"/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887104" y="3886201"/>
            <a:ext cx="10253336" cy="26384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200" dirty="0"/>
              <a:t>•	</a:t>
            </a:r>
            <a:r>
              <a:rPr lang="en-US" sz="2800" dirty="0" err="1">
                <a:latin typeface="+mj-lt"/>
              </a:rPr>
              <a:t>Основной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путь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передачи</a:t>
            </a:r>
            <a:r>
              <a:rPr lang="en-US" sz="2800" dirty="0">
                <a:latin typeface="+mj-lt"/>
              </a:rPr>
              <a:t> ВИЧ в </a:t>
            </a:r>
            <a:r>
              <a:rPr lang="ru-RU" sz="2800" dirty="0" smtClean="0">
                <a:latin typeface="+mj-lt"/>
              </a:rPr>
              <a:t>Российской Федерации</a:t>
            </a:r>
            <a:endParaRPr lang="en-US" sz="28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dirty="0">
                <a:latin typeface="+mj-lt"/>
              </a:rPr>
              <a:t>Риск инфицирования женщин выше, чем у мужчин </a:t>
            </a:r>
            <a:r>
              <a:rPr lang="ru-RU" sz="2800" dirty="0" smtClean="0">
                <a:latin typeface="+mj-lt"/>
              </a:rPr>
              <a:t>даже при </a:t>
            </a:r>
            <a:r>
              <a:rPr lang="ru-RU" sz="2800" dirty="0">
                <a:latin typeface="+mj-lt"/>
              </a:rPr>
              <a:t>однократном контакте </a:t>
            </a:r>
            <a:endParaRPr lang="en-US" sz="2800" dirty="0">
              <a:latin typeface="+mj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dirty="0">
                <a:latin typeface="+mj-lt"/>
              </a:rPr>
              <a:t>•	</a:t>
            </a:r>
            <a:r>
              <a:rPr lang="ru-RU" sz="2800" dirty="0">
                <a:latin typeface="+mj-lt"/>
              </a:rPr>
              <a:t>Поврежденная слизистая </a:t>
            </a:r>
            <a:r>
              <a:rPr lang="en-US" sz="2800" dirty="0" err="1">
                <a:latin typeface="+mj-lt"/>
              </a:rPr>
              <a:t>генитали</a:t>
            </a:r>
            <a:r>
              <a:rPr lang="ru-RU" sz="2800" dirty="0" err="1">
                <a:latin typeface="+mj-lt"/>
              </a:rPr>
              <a:t>й</a:t>
            </a:r>
            <a:r>
              <a:rPr lang="en-US" sz="2800" dirty="0">
                <a:latin typeface="+mj-lt"/>
              </a:rPr>
              <a:t> </a:t>
            </a:r>
            <a:r>
              <a:rPr lang="ru-RU" sz="2800" dirty="0">
                <a:latin typeface="+mj-lt"/>
              </a:rPr>
              <a:t>и прямой кишки в десятки раз </a:t>
            </a:r>
            <a:r>
              <a:rPr lang="en-US" sz="2800" dirty="0" err="1">
                <a:latin typeface="+mj-lt"/>
              </a:rPr>
              <a:t>увеличива</a:t>
            </a:r>
            <a:r>
              <a:rPr lang="ru-RU" sz="2800" dirty="0">
                <a:latin typeface="+mj-lt"/>
              </a:rPr>
              <a:t>е</a:t>
            </a:r>
            <a:r>
              <a:rPr lang="en-US" sz="2800" dirty="0">
                <a:latin typeface="+mj-lt"/>
              </a:rPr>
              <a:t>т </a:t>
            </a:r>
            <a:r>
              <a:rPr lang="en-US" sz="2800" dirty="0" err="1">
                <a:latin typeface="+mj-lt"/>
              </a:rPr>
              <a:t>риск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инфицирования</a:t>
            </a:r>
            <a:endParaRPr lang="en-US" sz="2800" dirty="0">
              <a:latin typeface="+mj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6738938" y="3200400"/>
            <a:ext cx="3827462" cy="533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b="1" dirty="0" smtClean="0"/>
              <a:t>1,5-2</a:t>
            </a:r>
            <a:r>
              <a:rPr lang="en-US" b="1" dirty="0" smtClean="0"/>
              <a:t>% </a:t>
            </a:r>
            <a:r>
              <a:rPr lang="ru-RU" b="1" dirty="0"/>
              <a:t>г</a:t>
            </a:r>
            <a:r>
              <a:rPr lang="en-US" b="1" dirty="0" err="1"/>
              <a:t>омосексуальный</a:t>
            </a:r>
            <a:endParaRPr lang="en-US" b="1" dirty="0"/>
          </a:p>
        </p:txBody>
      </p:sp>
      <p:pic>
        <p:nvPicPr>
          <p:cNvPr id="18439" name="Picture 7" descr="pg1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1255714"/>
            <a:ext cx="24923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4943475" y="1484314"/>
            <a:ext cx="25717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600">
                <a:effectLst>
                  <a:outerShdw blurRad="38100" dist="38100" dir="2700000" algn="tl">
                    <a:srgbClr val="000000"/>
                  </a:outerShdw>
                </a:effectLst>
              </a:rPr>
              <a:t>Сексуальный</a:t>
            </a: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4224339" y="1989139"/>
            <a:ext cx="1635125" cy="719137"/>
          </a:xfrm>
          <a:prstGeom prst="line">
            <a:avLst/>
          </a:prstGeom>
          <a:noFill/>
          <a:ln w="28575">
            <a:solidFill>
              <a:srgbClr val="E9C414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6197601" y="1989138"/>
            <a:ext cx="1554163" cy="647700"/>
          </a:xfrm>
          <a:prstGeom prst="line">
            <a:avLst/>
          </a:prstGeom>
          <a:noFill/>
          <a:ln w="28575">
            <a:solidFill>
              <a:srgbClr val="E9C414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1" name="Рисунок 10" descr="https://i.pinimg.com/736x/96/33/fa/9633fae8b9191c1b5e56e5fd27850ae9--love-relationships-pictures-love-pictures-couple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33" y="1255714"/>
            <a:ext cx="2694130" cy="1901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5385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84632" y="1713008"/>
            <a:ext cx="6675271" cy="4157662"/>
          </a:xfrm>
          <a:noFill/>
        </p:spPr>
        <p:txBody>
          <a:bodyPr vert="horz" lIns="90488" tIns="44450" rIns="90488" bIns="44450" rtlCol="0">
            <a:noAutofit/>
          </a:bodyPr>
          <a:lstStyle/>
          <a:p>
            <a:pPr eaLnBrk="1" hangingPunct="1">
              <a:buClr>
                <a:schemeClr val="bg1"/>
              </a:buClr>
              <a:buFontTx/>
              <a:buNone/>
            </a:pPr>
            <a:r>
              <a:rPr lang="en-US" sz="4400" b="1" dirty="0" smtClean="0"/>
              <a:t>5</a:t>
            </a:r>
            <a:r>
              <a:rPr lang="ru-RU" sz="4400" b="1" dirty="0" smtClean="0"/>
              <a:t>0</a:t>
            </a:r>
            <a:r>
              <a:rPr lang="en-US" sz="4400" b="1" dirty="0" smtClean="0"/>
              <a:t> </a:t>
            </a:r>
            <a:r>
              <a:rPr lang="en-US" sz="4400" b="1" dirty="0"/>
              <a:t>- </a:t>
            </a:r>
            <a:r>
              <a:rPr lang="ru-RU" sz="4400" b="1" dirty="0" smtClean="0"/>
              <a:t>55</a:t>
            </a:r>
            <a:r>
              <a:rPr lang="en-US" sz="4400" b="1" dirty="0" smtClean="0"/>
              <a:t>% </a:t>
            </a:r>
            <a:r>
              <a:rPr lang="en-US" sz="4400" b="1" dirty="0" err="1"/>
              <a:t>Использование</a:t>
            </a:r>
            <a:r>
              <a:rPr lang="en-US" sz="4400" b="1" dirty="0"/>
              <a:t> </a:t>
            </a:r>
            <a:r>
              <a:rPr lang="en-US" sz="4400" b="1" dirty="0" err="1"/>
              <a:t>наркотиков</a:t>
            </a:r>
            <a:r>
              <a:rPr lang="en-US" sz="4400" b="1" dirty="0"/>
              <a:t> </a:t>
            </a:r>
            <a:r>
              <a:rPr lang="en-US" sz="4400" b="1" dirty="0" err="1"/>
              <a:t>внутривенно</a:t>
            </a:r>
            <a:endParaRPr lang="ru-RU" sz="4400" b="1" dirty="0"/>
          </a:p>
          <a:p>
            <a:pPr eaLnBrk="1" hangingPunct="1">
              <a:buClr>
                <a:schemeClr val="bg1"/>
              </a:buClr>
              <a:buFontTx/>
              <a:buNone/>
            </a:pPr>
            <a:endParaRPr lang="en-US" sz="4400" b="1" dirty="0"/>
          </a:p>
          <a:p>
            <a:pPr eaLnBrk="1" hangingPunct="1">
              <a:buClr>
                <a:schemeClr val="tx1"/>
              </a:buClr>
            </a:pPr>
            <a:r>
              <a:rPr lang="en-US" sz="3600" b="1" dirty="0" err="1" smtClean="0"/>
              <a:t>Основной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путь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инфицирования</a:t>
            </a:r>
            <a:r>
              <a:rPr lang="en-US" sz="3600" b="1" dirty="0" smtClean="0"/>
              <a:t> в </a:t>
            </a:r>
            <a:r>
              <a:rPr lang="ru-RU" sz="3600" b="1" dirty="0" smtClean="0"/>
              <a:t>Приморском крае</a:t>
            </a:r>
            <a:endParaRPr lang="en-US" sz="3600" b="1" dirty="0" smtClean="0"/>
          </a:p>
        </p:txBody>
      </p:sp>
      <p:pic>
        <p:nvPicPr>
          <p:cNvPr id="20483" name="Picture 3" descr="pg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90" y="1889019"/>
            <a:ext cx="3509002" cy="265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3857673" y="169603"/>
            <a:ext cx="7675563" cy="735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Пути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передачи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ВИЧ</a:t>
            </a:r>
          </a:p>
        </p:txBody>
      </p:sp>
    </p:spTree>
    <p:extLst>
      <p:ext uri="{BB962C8B-B14F-4D97-AF65-F5344CB8AC3E}">
        <p14:creationId xmlns:p14="http://schemas.microsoft.com/office/powerpoint/2010/main" val="3063040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77672"/>
            <a:ext cx="10515600" cy="6018662"/>
          </a:xfrm>
        </p:spPr>
        <p:txBody>
          <a:bodyPr>
            <a:normAutofit fontScale="92500" lnSpcReduction="10000"/>
          </a:bodyPr>
          <a:lstStyle/>
          <a:p>
            <a:r>
              <a:rPr lang="ru-RU" sz="4000" b="1" dirty="0" smtClean="0"/>
              <a:t>5 - 10% Вертикальная передача</a:t>
            </a:r>
          </a:p>
          <a:p>
            <a:r>
              <a:rPr lang="ru-RU" sz="4000" dirty="0" smtClean="0"/>
              <a:t>Всего в Приморском крае за 31 год регистрации ВИЧ-инфекции родилось – </a:t>
            </a:r>
            <a:r>
              <a:rPr lang="ru-RU" sz="4000" dirty="0" smtClean="0">
                <a:solidFill>
                  <a:srgbClr val="0033CC"/>
                </a:solidFill>
              </a:rPr>
              <a:t>1906 </a:t>
            </a:r>
            <a:r>
              <a:rPr lang="ru-RU" sz="4000" dirty="0" smtClean="0"/>
              <a:t>детей от ВИЧ – инфицированных матерей.</a:t>
            </a:r>
          </a:p>
          <a:p>
            <a:endParaRPr lang="ru-RU" sz="4000" dirty="0"/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r>
              <a:rPr lang="ru-RU" sz="4000" dirty="0" smtClean="0"/>
              <a:t>Диагноз «перинатальная ВИЧ- инфекция» - выставлен </a:t>
            </a:r>
            <a:r>
              <a:rPr lang="ru-RU" sz="4000" dirty="0" smtClean="0">
                <a:solidFill>
                  <a:srgbClr val="FF0000"/>
                </a:solidFill>
              </a:rPr>
              <a:t>119 детям </a:t>
            </a:r>
            <a:r>
              <a:rPr lang="ru-RU" sz="4000" dirty="0" smtClean="0"/>
              <a:t>(6,2%).</a:t>
            </a:r>
          </a:p>
          <a:p>
            <a:endParaRPr lang="ru-RU" sz="40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956" y="2573090"/>
            <a:ext cx="3918857" cy="2612571"/>
          </a:xfrm>
          <a:prstGeom prst="rect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8055428" y="0"/>
            <a:ext cx="4640947" cy="576262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err="1">
                <a:solidFill>
                  <a:srgbClr val="FF0000"/>
                </a:solidFill>
              </a:rPr>
              <a:t>Пути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передачи</a:t>
            </a:r>
            <a:r>
              <a:rPr lang="en-US" sz="4000" dirty="0">
                <a:solidFill>
                  <a:srgbClr val="FF0000"/>
                </a:solidFill>
              </a:rPr>
              <a:t> ВИЧ</a:t>
            </a:r>
          </a:p>
        </p:txBody>
      </p:sp>
    </p:spTree>
    <p:extLst>
      <p:ext uri="{BB962C8B-B14F-4D97-AF65-F5344CB8AC3E}">
        <p14:creationId xmlns:p14="http://schemas.microsoft.com/office/powerpoint/2010/main" val="238305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17950" y="1557339"/>
            <a:ext cx="7466330" cy="5072061"/>
          </a:xfrm>
          <a:noFill/>
        </p:spPr>
        <p:txBody>
          <a:bodyPr vert="horz" lIns="90488" tIns="44450" rIns="90488" bIns="44450" rtlCol="0">
            <a:normAutofit lnSpcReduction="10000"/>
          </a:bodyPr>
          <a:lstStyle/>
          <a:p>
            <a:pPr eaLnBrk="1" hangingPunct="1">
              <a:buClr>
                <a:schemeClr val="bg1"/>
              </a:buClr>
              <a:buFontTx/>
              <a:buNone/>
            </a:pPr>
            <a:r>
              <a:rPr lang="ru-RU" sz="2400" b="1" dirty="0"/>
              <a:t>5 - 10% Вертикальная передача</a:t>
            </a:r>
          </a:p>
          <a:p>
            <a:pPr eaLnBrk="1" hangingPunct="1">
              <a:buClr>
                <a:schemeClr val="bg1"/>
              </a:buClr>
              <a:buFontTx/>
              <a:buNone/>
            </a:pPr>
            <a:endParaRPr lang="ru-RU" sz="2400" b="1" dirty="0"/>
          </a:p>
          <a:p>
            <a:pPr eaLnBrk="1" hangingPunct="1">
              <a:buClr>
                <a:schemeClr val="tx1"/>
              </a:buClr>
            </a:pPr>
            <a:r>
              <a:rPr lang="ru-RU" b="1" dirty="0"/>
              <a:t>Передача ВИЧ от матери к ребенку варьирует от 13% до 40% в различных регионах</a:t>
            </a:r>
          </a:p>
          <a:p>
            <a:pPr eaLnBrk="1" hangingPunct="1">
              <a:buClr>
                <a:schemeClr val="tx1"/>
              </a:buClr>
            </a:pPr>
            <a:r>
              <a:rPr lang="ru-RU" i="1" dirty="0">
                <a:solidFill>
                  <a:srgbClr val="0000FF"/>
                </a:solidFill>
              </a:rPr>
              <a:t>Инфицирование возможно внутриутробно, в период родов и вскармливания грудью</a:t>
            </a:r>
          </a:p>
          <a:p>
            <a:pPr eaLnBrk="1" hangingPunct="1">
              <a:buClr>
                <a:schemeClr val="tx1"/>
              </a:buClr>
            </a:pPr>
            <a:r>
              <a:rPr lang="ru-RU" b="1" dirty="0"/>
              <a:t>Риск инфицирования повышается при большой вирусной нагрузке у матери, </a:t>
            </a:r>
            <a:r>
              <a:rPr lang="ru-RU" b="1" dirty="0" err="1"/>
              <a:t>невынашивании</a:t>
            </a:r>
            <a:r>
              <a:rPr lang="ru-RU" b="1" dirty="0"/>
              <a:t>, преждевременном излитии околоплодных вод, малом весе новорожденного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2063750" y="188913"/>
            <a:ext cx="8421688" cy="576262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err="1"/>
              <a:t>Пути</a:t>
            </a:r>
            <a:r>
              <a:rPr lang="en-US" sz="4000" dirty="0"/>
              <a:t> </a:t>
            </a:r>
            <a:r>
              <a:rPr lang="en-US" sz="4000" dirty="0" err="1"/>
              <a:t>передачи</a:t>
            </a:r>
            <a:r>
              <a:rPr lang="en-US" sz="4000" dirty="0"/>
              <a:t> ВИЧ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69" y="2238233"/>
            <a:ext cx="3397562" cy="226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90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841</Words>
  <Application>Microsoft Office PowerPoint</Application>
  <PresentationFormat>Широкоэкранный</PresentationFormat>
  <Paragraphs>144</Paragraphs>
  <Slides>26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7" baseType="lpstr">
      <vt:lpstr>맑은 고딕</vt:lpstr>
      <vt:lpstr>Aharoni</vt:lpstr>
      <vt:lpstr>Arial</vt:lpstr>
      <vt:lpstr>Calibri</vt:lpstr>
      <vt:lpstr>Calibri Light</vt:lpstr>
      <vt:lpstr>Cambria</vt:lpstr>
      <vt:lpstr>Georgia</vt:lpstr>
      <vt:lpstr>Times New Roman</vt:lpstr>
      <vt:lpstr>Verdana</vt:lpstr>
      <vt:lpstr>Wingdings</vt:lpstr>
      <vt:lpstr>Тема Office</vt:lpstr>
      <vt:lpstr> ВИЧ- инфекция:  Знать, чтобы жить!  </vt:lpstr>
      <vt:lpstr>ВИЧ- вирус медленно прогрессирующее инфекционное заболевание,  поражающее иммунную систему, без лечения АРВТ, приводящего к смерти больного от оппортунистических инфекций и опухолей. </vt:lpstr>
      <vt:lpstr>Исторические данные</vt:lpstr>
      <vt:lpstr>История (теории)</vt:lpstr>
      <vt:lpstr>Основные проявления эпидемического процесса </vt:lpstr>
      <vt:lpstr>Пути передачи ВИЧ</vt:lpstr>
      <vt:lpstr>Презентация PowerPoint</vt:lpstr>
      <vt:lpstr>Пути передачи ВИЧ</vt:lpstr>
      <vt:lpstr>Пути передачи ВИЧ</vt:lpstr>
      <vt:lpstr>Основные особенности эпидемии ВИЧ-инфекции в Приморском крае</vt:lpstr>
      <vt:lpstr>Трудоспособного возраста</vt:lpstr>
      <vt:lpstr>Презентация PowerPoint</vt:lpstr>
      <vt:lpstr>           Упрощение              алгоритма              тестирования  на ВИЧ-инфекцию в Приморском крае</vt:lpstr>
      <vt:lpstr>Презентация PowerPoint</vt:lpstr>
      <vt:lpstr>Тестирование в трудовом коллективе Завода «Звезда»</vt:lpstr>
      <vt:lpstr>Презентация PowerPoint</vt:lpstr>
      <vt:lpstr>Вагонмоторное депо РЖД, тестирование</vt:lpstr>
      <vt:lpstr>Презентация PowerPoint</vt:lpstr>
      <vt:lpstr>Презентация PowerPoint</vt:lpstr>
      <vt:lpstr>Презентация PowerPoint</vt:lpstr>
      <vt:lpstr>Что делать человеку, если при ежегодном обследовании он стал (+)</vt:lpstr>
      <vt:lpstr>Презентация PowerPoint</vt:lpstr>
      <vt:lpstr>Люди, живущие с ВИЧ, как резервуар и источник инфекции  </vt:lpstr>
      <vt:lpstr>Противоретровирусная терапия ВИЧ-инфекции</vt:lpstr>
      <vt:lpstr>Предложения по решению проблемы распространения ВИЧ-инфекции: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ВИЧ- инфекция:  Знать, чтобы жить!</dc:title>
  <dc:creator>Черникова Анастасия Анатольевна</dc:creator>
  <cp:lastModifiedBy>Черникова Анастасия Анатольевна</cp:lastModifiedBy>
  <cp:revision>18</cp:revision>
  <dcterms:created xsi:type="dcterms:W3CDTF">2020-11-23T01:32:27Z</dcterms:created>
  <dcterms:modified xsi:type="dcterms:W3CDTF">2020-11-27T01:59:12Z</dcterms:modified>
</cp:coreProperties>
</file>